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1" r:id="rId6"/>
    <p:sldId id="262" r:id="rId7"/>
    <p:sldId id="263" r:id="rId8"/>
    <p:sldId id="264" r:id="rId9"/>
    <p:sldId id="265" r:id="rId10"/>
    <p:sldId id="266" r:id="rId11"/>
    <p:sldId id="259" r:id="rId12"/>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1pPr>
    <a:lvl2pPr marL="0" marR="0" indent="286999"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2pPr>
    <a:lvl3pPr marL="0" marR="0" indent="573996"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3pPr>
    <a:lvl4pPr marL="0" marR="0" indent="860995"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4pPr>
    <a:lvl5pPr marL="0" marR="0" indent="1147993"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5pPr>
    <a:lvl6pPr marL="0" marR="0" indent="1434991"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6pPr>
    <a:lvl7pPr marL="0" marR="0" indent="172199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7pPr>
    <a:lvl8pPr marL="0" marR="0" indent="2008989"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8pPr>
    <a:lvl9pPr marL="0" marR="0" indent="2295986"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A"/>
          </a:solidFill>
        </a:fill>
      </a:tcStyle>
    </a:wholeTbl>
    <a:band2H>
      <a:tcTxStyle/>
      <a:tcStyle>
        <a:tcBdr/>
        <a:fill>
          <a:solidFill>
            <a:srgbClr val="E6EBF5"/>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EF1"/>
          </a:solidFill>
        </a:fill>
      </a:tcStyle>
    </a:wholeTbl>
    <a:band2H>
      <a:tcTxStyle/>
      <a:tcStyle>
        <a:tcBdr/>
        <a:fill>
          <a:solidFill>
            <a:srgbClr val="E6F6F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9CE"/>
          </a:solidFill>
        </a:fill>
      </a:tcStyle>
    </a:wholeTbl>
    <a:band2H>
      <a:tcTxStyle/>
      <a:tcStyle>
        <a:tcBdr/>
        <a:fill>
          <a:solidFill>
            <a:srgbClr val="F0F4E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21"/>
    <p:restoredTop sz="94681"/>
  </p:normalViewPr>
  <p:slideViewPr>
    <p:cSldViewPr snapToGrid="0" snapToObjects="1">
      <p:cViewPr varScale="1">
        <p:scale>
          <a:sx n="133" d="100"/>
          <a:sy n="133" d="100"/>
        </p:scale>
        <p:origin x="200"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gif>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 name="Shape 70"/>
          <p:cNvSpPr>
            <a:spLocks noGrp="1" noRot="1" noChangeAspect="1"/>
          </p:cNvSpPr>
          <p:nvPr>
            <p:ph type="sldImg"/>
          </p:nvPr>
        </p:nvSpPr>
        <p:spPr>
          <a:xfrm>
            <a:off x="1143000" y="685800"/>
            <a:ext cx="4572000" cy="3429000"/>
          </a:xfrm>
          <a:prstGeom prst="rect">
            <a:avLst/>
          </a:prstGeom>
        </p:spPr>
        <p:txBody>
          <a:bodyPr/>
          <a:lstStyle/>
          <a:p>
            <a:endParaRPr/>
          </a:p>
        </p:txBody>
      </p:sp>
      <p:sp>
        <p:nvSpPr>
          <p:cNvPr id="71" name="Shape 7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389625" latinLnBrk="0">
      <a:defRPr sz="1000">
        <a:latin typeface="+mj-lt"/>
        <a:ea typeface="+mj-ea"/>
        <a:cs typeface="+mj-cs"/>
        <a:sym typeface="Calibri"/>
      </a:defRPr>
    </a:lvl1pPr>
    <a:lvl2pPr indent="228600" defTabSz="389625" latinLnBrk="0">
      <a:defRPr sz="1000">
        <a:latin typeface="+mj-lt"/>
        <a:ea typeface="+mj-ea"/>
        <a:cs typeface="+mj-cs"/>
        <a:sym typeface="Calibri"/>
      </a:defRPr>
    </a:lvl2pPr>
    <a:lvl3pPr indent="457200" defTabSz="389625" latinLnBrk="0">
      <a:defRPr sz="1000">
        <a:latin typeface="+mj-lt"/>
        <a:ea typeface="+mj-ea"/>
        <a:cs typeface="+mj-cs"/>
        <a:sym typeface="Calibri"/>
      </a:defRPr>
    </a:lvl3pPr>
    <a:lvl4pPr indent="685800" defTabSz="389625" latinLnBrk="0">
      <a:defRPr sz="1000">
        <a:latin typeface="+mj-lt"/>
        <a:ea typeface="+mj-ea"/>
        <a:cs typeface="+mj-cs"/>
        <a:sym typeface="Calibri"/>
      </a:defRPr>
    </a:lvl4pPr>
    <a:lvl5pPr indent="914400" defTabSz="389625" latinLnBrk="0">
      <a:defRPr sz="1000">
        <a:latin typeface="+mj-lt"/>
        <a:ea typeface="+mj-ea"/>
        <a:cs typeface="+mj-cs"/>
        <a:sym typeface="Calibri"/>
      </a:defRPr>
    </a:lvl5pPr>
    <a:lvl6pPr indent="1143000" defTabSz="389625" latinLnBrk="0">
      <a:defRPr sz="1000">
        <a:latin typeface="+mj-lt"/>
        <a:ea typeface="+mj-ea"/>
        <a:cs typeface="+mj-cs"/>
        <a:sym typeface="Calibri"/>
      </a:defRPr>
    </a:lvl6pPr>
    <a:lvl7pPr indent="1371600" defTabSz="389625" latinLnBrk="0">
      <a:defRPr sz="1000">
        <a:latin typeface="+mj-lt"/>
        <a:ea typeface="+mj-ea"/>
        <a:cs typeface="+mj-cs"/>
        <a:sym typeface="Calibri"/>
      </a:defRPr>
    </a:lvl7pPr>
    <a:lvl8pPr indent="1600200" defTabSz="389625" latinLnBrk="0">
      <a:defRPr sz="1000">
        <a:latin typeface="+mj-lt"/>
        <a:ea typeface="+mj-ea"/>
        <a:cs typeface="+mj-cs"/>
        <a:sym typeface="Calibri"/>
      </a:defRPr>
    </a:lvl8pPr>
    <a:lvl9pPr indent="1828800" defTabSz="389625" latinLnBrk="0">
      <a:defRPr sz="10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23" name="Rectangle 9"/>
          <p:cNvSpPr/>
          <p:nvPr/>
        </p:nvSpPr>
        <p:spPr>
          <a:xfrm>
            <a:off x="-9525" y="4956083"/>
            <a:ext cx="9162669" cy="195531"/>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Rectangle 8"/>
          <p:cNvSpPr/>
          <p:nvPr/>
        </p:nvSpPr>
        <p:spPr>
          <a:xfrm>
            <a:off x="-9525" y="-27432"/>
            <a:ext cx="9162669" cy="407502"/>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26" name="Title 2"/>
          <p:cNvSpPr txBox="1"/>
          <p:nvPr/>
        </p:nvSpPr>
        <p:spPr>
          <a:xfrm>
            <a:off x="2220791" y="4976290"/>
            <a:ext cx="1511360"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Code: 20NTE507T</a:t>
            </a:r>
          </a:p>
        </p:txBody>
      </p:sp>
      <p:sp>
        <p:nvSpPr>
          <p:cNvPr id="27" name="Title 2"/>
          <p:cNvSpPr txBox="1"/>
          <p:nvPr/>
        </p:nvSpPr>
        <p:spPr>
          <a:xfrm>
            <a:off x="5010744" y="4976290"/>
            <a:ext cx="2585915"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Title: Micro/Nano Systems and Sensors</a:t>
            </a:r>
          </a:p>
        </p:txBody>
      </p:sp>
      <p:sp>
        <p:nvSpPr>
          <p:cNvPr id="28" name="Title 2"/>
          <p:cNvSpPr txBox="1"/>
          <p:nvPr/>
        </p:nvSpPr>
        <p:spPr>
          <a:xfrm>
            <a:off x="85323" y="4975962"/>
            <a:ext cx="358334"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Unit 1</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35" name="Rectangle 9"/>
          <p:cNvSpPr/>
          <p:nvPr/>
        </p:nvSpPr>
        <p:spPr>
          <a:xfrm>
            <a:off x="-9525" y="4956083"/>
            <a:ext cx="9162669" cy="195531"/>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7" name="Rectangle 8"/>
          <p:cNvSpPr/>
          <p:nvPr/>
        </p:nvSpPr>
        <p:spPr>
          <a:xfrm>
            <a:off x="-9525" y="-27432"/>
            <a:ext cx="9162669" cy="407502"/>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38" name="Title 2"/>
          <p:cNvSpPr txBox="1"/>
          <p:nvPr/>
        </p:nvSpPr>
        <p:spPr>
          <a:xfrm>
            <a:off x="2220791" y="4976290"/>
            <a:ext cx="1511360"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Code: 20NTE507T</a:t>
            </a:r>
          </a:p>
        </p:txBody>
      </p:sp>
      <p:sp>
        <p:nvSpPr>
          <p:cNvPr id="39" name="Title 2"/>
          <p:cNvSpPr txBox="1"/>
          <p:nvPr/>
        </p:nvSpPr>
        <p:spPr>
          <a:xfrm>
            <a:off x="5010744" y="4976290"/>
            <a:ext cx="2585915"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Title: Micro/Nano Systems and Sensors</a:t>
            </a:r>
          </a:p>
        </p:txBody>
      </p:sp>
      <p:sp>
        <p:nvSpPr>
          <p:cNvPr id="40" name="Title 2"/>
          <p:cNvSpPr txBox="1"/>
          <p:nvPr/>
        </p:nvSpPr>
        <p:spPr>
          <a:xfrm>
            <a:off x="85323" y="4975962"/>
            <a:ext cx="358334"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Unit 1</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47" name="Rectangle 9"/>
          <p:cNvSpPr/>
          <p:nvPr/>
        </p:nvSpPr>
        <p:spPr>
          <a:xfrm>
            <a:off x="-9525" y="4956083"/>
            <a:ext cx="9162669" cy="195531"/>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9" name="Rectangle 8"/>
          <p:cNvSpPr/>
          <p:nvPr/>
        </p:nvSpPr>
        <p:spPr>
          <a:xfrm>
            <a:off x="-9525" y="-27432"/>
            <a:ext cx="9162669" cy="407502"/>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50" name="Title 2"/>
          <p:cNvSpPr txBox="1"/>
          <p:nvPr/>
        </p:nvSpPr>
        <p:spPr>
          <a:xfrm>
            <a:off x="2220791" y="4976290"/>
            <a:ext cx="1511360"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Code: 20NTE507T</a:t>
            </a:r>
          </a:p>
        </p:txBody>
      </p:sp>
      <p:sp>
        <p:nvSpPr>
          <p:cNvPr id="51" name="Title 2"/>
          <p:cNvSpPr txBox="1"/>
          <p:nvPr/>
        </p:nvSpPr>
        <p:spPr>
          <a:xfrm>
            <a:off x="5010744" y="4976290"/>
            <a:ext cx="2585915"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Title: Micro/Nano Systems and Sensors</a:t>
            </a:r>
          </a:p>
        </p:txBody>
      </p:sp>
      <p:sp>
        <p:nvSpPr>
          <p:cNvPr id="52" name="Title 2"/>
          <p:cNvSpPr txBox="1"/>
          <p:nvPr/>
        </p:nvSpPr>
        <p:spPr>
          <a:xfrm>
            <a:off x="85323" y="4975962"/>
            <a:ext cx="358334"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Unit 1</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16_Title and Content">
    <p:spTree>
      <p:nvGrpSpPr>
        <p:cNvPr id="1" name=""/>
        <p:cNvGrpSpPr/>
        <p:nvPr/>
      </p:nvGrpSpPr>
      <p:grpSpPr>
        <a:xfrm>
          <a:off x="0" y="0"/>
          <a:ext cx="0" cy="0"/>
          <a:chOff x="0" y="0"/>
          <a:chExt cx="0" cy="0"/>
        </a:xfrm>
      </p:grpSpPr>
      <p:sp>
        <p:nvSpPr>
          <p:cNvPr id="59" name="Rectangle 9"/>
          <p:cNvSpPr/>
          <p:nvPr/>
        </p:nvSpPr>
        <p:spPr>
          <a:xfrm>
            <a:off x="-9525" y="4956083"/>
            <a:ext cx="9162669" cy="195531"/>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1" name="Rectangle 8"/>
          <p:cNvSpPr/>
          <p:nvPr/>
        </p:nvSpPr>
        <p:spPr>
          <a:xfrm>
            <a:off x="-9525" y="-27432"/>
            <a:ext cx="9162669" cy="407502"/>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62" name="Title 2"/>
          <p:cNvSpPr txBox="1"/>
          <p:nvPr/>
        </p:nvSpPr>
        <p:spPr>
          <a:xfrm>
            <a:off x="2220791" y="4976290"/>
            <a:ext cx="1511360"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Code: 20NTE507T</a:t>
            </a:r>
          </a:p>
        </p:txBody>
      </p:sp>
      <p:sp>
        <p:nvSpPr>
          <p:cNvPr id="63" name="Title 2"/>
          <p:cNvSpPr txBox="1"/>
          <p:nvPr/>
        </p:nvSpPr>
        <p:spPr>
          <a:xfrm>
            <a:off x="5010744" y="4976290"/>
            <a:ext cx="2585915"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Title: Micro/Nano Systems and Sensors</a:t>
            </a:r>
          </a:p>
        </p:txBody>
      </p:sp>
      <p:sp>
        <p:nvSpPr>
          <p:cNvPr id="64" name="Title 2"/>
          <p:cNvSpPr txBox="1"/>
          <p:nvPr/>
        </p:nvSpPr>
        <p:spPr>
          <a:xfrm>
            <a:off x="85323" y="4975962"/>
            <a:ext cx="358334"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Unit 1</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9"/>
          <p:cNvSpPr/>
          <p:nvPr/>
        </p:nvSpPr>
        <p:spPr>
          <a:xfrm>
            <a:off x="-9525" y="4956083"/>
            <a:ext cx="9162669" cy="195531"/>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3" name="Slide Number"/>
          <p:cNvSpPr txBox="1">
            <a:spLocks noGrp="1"/>
          </p:cNvSpPr>
          <p:nvPr>
            <p:ph type="sldNum" sz="quarter" idx="2"/>
          </p:nvPr>
        </p:nvSpPr>
        <p:spPr>
          <a:xfrm>
            <a:off x="8811533" y="4937326"/>
            <a:ext cx="217627" cy="212232"/>
          </a:xfrm>
          <a:prstGeom prst="rect">
            <a:avLst/>
          </a:prstGeom>
          <a:ln w="12700">
            <a:miter lim="400000"/>
          </a:ln>
        </p:spPr>
        <p:txBody>
          <a:bodyPr wrap="none" lIns="38963" tIns="38963" rIns="38963" bIns="38963">
            <a:spAutoFit/>
          </a:bodyPr>
          <a:lstStyle>
            <a:lvl1pPr algn="ctr">
              <a:defRPr sz="1000" b="1">
                <a:solidFill>
                  <a:srgbClr val="FFFFFF"/>
                </a:solidFill>
              </a:defRPr>
            </a:lvl1pPr>
          </a:lstStyle>
          <a:p>
            <a:fld id="{86CB4B4D-7CA3-9044-876B-883B54F8677D}" type="slidenum">
              <a:t>‹#›</a:t>
            </a:fld>
            <a:endParaRPr/>
          </a:p>
        </p:txBody>
      </p:sp>
      <p:sp>
        <p:nvSpPr>
          <p:cNvPr id="4" name="Rectangle 8"/>
          <p:cNvSpPr/>
          <p:nvPr/>
        </p:nvSpPr>
        <p:spPr>
          <a:xfrm>
            <a:off x="-9525" y="-27432"/>
            <a:ext cx="9162669" cy="407502"/>
          </a:xfrm>
          <a:prstGeom prst="rect">
            <a:avLst/>
          </a:prstGeom>
          <a:solidFill>
            <a:srgbClr val="808080"/>
          </a:solidFill>
          <a:ln w="12700">
            <a:miter lim="400000"/>
          </a:ln>
        </p:spPr>
        <p:txBody>
          <a:bodyPr lIns="45719" rIns="45719" anchor="ctr"/>
          <a:lstStyle/>
          <a:p>
            <a:pPr algn="ctr">
              <a:defRPr sz="2600">
                <a:solidFill>
                  <a:srgbClr val="FFFFFF"/>
                </a:solidFill>
                <a:latin typeface="Arial"/>
                <a:ea typeface="Arial"/>
                <a:cs typeface="Arial"/>
                <a:sym typeface="Arial"/>
              </a:defRPr>
            </a:pPr>
            <a:endParaRPr/>
          </a:p>
        </p:txBody>
      </p:sp>
      <p:sp>
        <p:nvSpPr>
          <p:cNvPr id="5" name="Title 2"/>
          <p:cNvSpPr txBox="1"/>
          <p:nvPr/>
        </p:nvSpPr>
        <p:spPr>
          <a:xfrm>
            <a:off x="1552892" y="4986696"/>
            <a:ext cx="1444002"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Code: 21PYB102J </a:t>
            </a:r>
          </a:p>
        </p:txBody>
      </p:sp>
      <p:sp>
        <p:nvSpPr>
          <p:cNvPr id="6" name="Title 2"/>
          <p:cNvSpPr txBox="1"/>
          <p:nvPr/>
        </p:nvSpPr>
        <p:spPr>
          <a:xfrm>
            <a:off x="4106129" y="4976290"/>
            <a:ext cx="3628095"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Course Title: Semiconductor Physics and Computational Methods</a:t>
            </a:r>
          </a:p>
        </p:txBody>
      </p:sp>
      <p:sp>
        <p:nvSpPr>
          <p:cNvPr id="7" name="Title 2"/>
          <p:cNvSpPr txBox="1"/>
          <p:nvPr/>
        </p:nvSpPr>
        <p:spPr>
          <a:xfrm>
            <a:off x="85323" y="4975962"/>
            <a:ext cx="358334" cy="134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000" b="1">
                <a:solidFill>
                  <a:srgbClr val="FFFFFF"/>
                </a:solidFill>
              </a:defRPr>
            </a:lvl1pPr>
          </a:lstStyle>
          <a:p>
            <a:r>
              <a:t>Unit 1</a:t>
            </a:r>
          </a:p>
        </p:txBody>
      </p:sp>
      <p:sp>
        <p:nvSpPr>
          <p:cNvPr id="8" name="Title Text"/>
          <p:cNvSpPr txBox="1">
            <a:spLocks noGrp="1"/>
          </p:cNvSpPr>
          <p:nvPr>
            <p:ph type="title"/>
          </p:nvPr>
        </p:nvSpPr>
        <p:spPr>
          <a:xfrm>
            <a:off x="457200" y="69056"/>
            <a:ext cx="8229600" cy="1131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9" name="Body Level One…"/>
          <p:cNvSpPr txBox="1">
            <a:spLocks noGrp="1"/>
          </p:cNvSpPr>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5pPr>
      <a:lvl6pPr marL="0" marR="0" indent="286999"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6pPr>
      <a:lvl7pPr marL="0" marR="0" indent="573996"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7pPr>
      <a:lvl8pPr marL="0" marR="0" indent="860995"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8pPr>
      <a:lvl9pPr marL="0" marR="0" indent="1147993" algn="l" defTabSz="914400" rtl="0" latinLnBrk="0">
        <a:lnSpc>
          <a:spcPct val="100000"/>
        </a:lnSpc>
        <a:spcBef>
          <a:spcPts val="0"/>
        </a:spcBef>
        <a:spcAft>
          <a:spcPts val="0"/>
        </a:spcAft>
        <a:buClrTx/>
        <a:buSzTx/>
        <a:buFontTx/>
        <a:buNone/>
        <a:tabLst/>
        <a:defRPr sz="3000" b="0" i="0" u="none" strike="noStrike" cap="none" spc="0" baseline="0">
          <a:solidFill>
            <a:srgbClr val="FFFFFF"/>
          </a:solidFill>
          <a:uFillTx/>
          <a:latin typeface="Arial"/>
          <a:ea typeface="Arial"/>
          <a:cs typeface="Arial"/>
          <a:sym typeface="Arial"/>
        </a:defRPr>
      </a:lvl9pPr>
    </p:titleStyle>
    <p:bodyStyle>
      <a:lvl1pPr marL="215248" marR="0" indent="-215248" algn="l" defTabSz="914400" rtl="0" latinLnBrk="0">
        <a:lnSpc>
          <a:spcPct val="100000"/>
        </a:lnSpc>
        <a:spcBef>
          <a:spcPts val="0"/>
        </a:spcBef>
        <a:spcAft>
          <a:spcPts val="0"/>
        </a:spcAft>
        <a:buClrTx/>
        <a:buSzPct val="100000"/>
        <a:buFontTx/>
        <a:buChar char="•"/>
        <a:tabLst/>
        <a:defRPr sz="1500" b="0" i="0" u="none" strike="noStrike" cap="none" spc="0" baseline="0">
          <a:solidFill>
            <a:srgbClr val="2F669E"/>
          </a:solidFill>
          <a:uFillTx/>
          <a:latin typeface="Arial"/>
          <a:ea typeface="Arial"/>
          <a:cs typeface="Arial"/>
          <a:sym typeface="Arial"/>
        </a:defRPr>
      </a:lvl1pPr>
      <a:lvl2pPr marL="466372" marR="0" indent="-179373" algn="l" defTabSz="914400" rtl="0" latinLnBrk="0">
        <a:lnSpc>
          <a:spcPct val="100000"/>
        </a:lnSpc>
        <a:spcBef>
          <a:spcPts val="0"/>
        </a:spcBef>
        <a:spcAft>
          <a:spcPts val="0"/>
        </a:spcAft>
        <a:buClrTx/>
        <a:buSzPct val="100000"/>
        <a:buFontTx/>
        <a:buChar char="–"/>
        <a:tabLst/>
        <a:defRPr sz="1500" b="0" i="0" u="none" strike="noStrike" cap="none" spc="0" baseline="0">
          <a:solidFill>
            <a:srgbClr val="2F669E"/>
          </a:solidFill>
          <a:uFillTx/>
          <a:latin typeface="Arial"/>
          <a:ea typeface="Arial"/>
          <a:cs typeface="Arial"/>
          <a:sym typeface="Arial"/>
        </a:defRPr>
      </a:lvl2pPr>
      <a:lvl3pPr marL="717495" marR="0" indent="-143498" algn="l" defTabSz="914400" rtl="0" latinLnBrk="0">
        <a:lnSpc>
          <a:spcPct val="100000"/>
        </a:lnSpc>
        <a:spcBef>
          <a:spcPts val="0"/>
        </a:spcBef>
        <a:spcAft>
          <a:spcPts val="0"/>
        </a:spcAft>
        <a:buClrTx/>
        <a:buSzPct val="100000"/>
        <a:buFontTx/>
        <a:buChar char="•"/>
        <a:tabLst/>
        <a:defRPr sz="1500" b="0" i="0" u="none" strike="noStrike" cap="none" spc="0" baseline="0">
          <a:solidFill>
            <a:srgbClr val="2F669E"/>
          </a:solidFill>
          <a:uFillTx/>
          <a:latin typeface="Arial"/>
          <a:ea typeface="Arial"/>
          <a:cs typeface="Arial"/>
          <a:sym typeface="Arial"/>
        </a:defRPr>
      </a:lvl3pPr>
      <a:lvl4pPr marL="1004494" marR="0" indent="-143498" algn="l" defTabSz="914400" rtl="0" latinLnBrk="0">
        <a:lnSpc>
          <a:spcPct val="100000"/>
        </a:lnSpc>
        <a:spcBef>
          <a:spcPts val="0"/>
        </a:spcBef>
        <a:spcAft>
          <a:spcPts val="0"/>
        </a:spcAft>
        <a:buClrTx/>
        <a:buSzPct val="100000"/>
        <a:buFontTx/>
        <a:buChar char="–"/>
        <a:tabLst/>
        <a:defRPr sz="1500" b="0" i="0" u="none" strike="noStrike" cap="none" spc="0" baseline="0">
          <a:solidFill>
            <a:srgbClr val="2F669E"/>
          </a:solidFill>
          <a:uFillTx/>
          <a:latin typeface="Arial"/>
          <a:ea typeface="Arial"/>
          <a:cs typeface="Arial"/>
          <a:sym typeface="Arial"/>
        </a:defRPr>
      </a:lvl4pPr>
      <a:lvl5pPr marL="1291492" marR="0" indent="-143498" algn="l" defTabSz="914400" rtl="0" latinLnBrk="0">
        <a:lnSpc>
          <a:spcPct val="100000"/>
        </a:lnSpc>
        <a:spcBef>
          <a:spcPts val="0"/>
        </a:spcBef>
        <a:spcAft>
          <a:spcPts val="0"/>
        </a:spcAft>
        <a:buClrTx/>
        <a:buSzPct val="100000"/>
        <a:buFontTx/>
        <a:buChar char="»"/>
        <a:tabLst/>
        <a:defRPr sz="1500" b="0" i="0" u="none" strike="noStrike" cap="none" spc="0" baseline="0">
          <a:solidFill>
            <a:srgbClr val="2F669E"/>
          </a:solidFill>
          <a:uFillTx/>
          <a:latin typeface="Arial"/>
          <a:ea typeface="Arial"/>
          <a:cs typeface="Arial"/>
          <a:sym typeface="Arial"/>
        </a:defRPr>
      </a:lvl5pPr>
      <a:lvl6pPr marL="0" marR="0" indent="286999" algn="l" defTabSz="914400" rtl="0" latinLnBrk="0">
        <a:lnSpc>
          <a:spcPct val="100000"/>
        </a:lnSpc>
        <a:spcBef>
          <a:spcPts val="0"/>
        </a:spcBef>
        <a:spcAft>
          <a:spcPts val="0"/>
        </a:spcAft>
        <a:buClrTx/>
        <a:buSzTx/>
        <a:buFontTx/>
        <a:buNone/>
        <a:tabLst/>
        <a:defRPr sz="1500" b="0" i="0" u="none" strike="noStrike" cap="none" spc="0" baseline="0">
          <a:solidFill>
            <a:srgbClr val="2F669E"/>
          </a:solidFill>
          <a:uFillTx/>
          <a:latin typeface="Arial"/>
          <a:ea typeface="Arial"/>
          <a:cs typeface="Arial"/>
          <a:sym typeface="Arial"/>
        </a:defRPr>
      </a:lvl6pPr>
      <a:lvl7pPr marL="0" marR="0" indent="573996" algn="l" defTabSz="914400" rtl="0" latinLnBrk="0">
        <a:lnSpc>
          <a:spcPct val="100000"/>
        </a:lnSpc>
        <a:spcBef>
          <a:spcPts val="0"/>
        </a:spcBef>
        <a:spcAft>
          <a:spcPts val="0"/>
        </a:spcAft>
        <a:buClrTx/>
        <a:buSzTx/>
        <a:buFontTx/>
        <a:buNone/>
        <a:tabLst/>
        <a:defRPr sz="1500" b="0" i="0" u="none" strike="noStrike" cap="none" spc="0" baseline="0">
          <a:solidFill>
            <a:srgbClr val="2F669E"/>
          </a:solidFill>
          <a:uFillTx/>
          <a:latin typeface="Arial"/>
          <a:ea typeface="Arial"/>
          <a:cs typeface="Arial"/>
          <a:sym typeface="Arial"/>
        </a:defRPr>
      </a:lvl7pPr>
      <a:lvl8pPr marL="0" marR="0" indent="860995" algn="l" defTabSz="914400" rtl="0" latinLnBrk="0">
        <a:lnSpc>
          <a:spcPct val="100000"/>
        </a:lnSpc>
        <a:spcBef>
          <a:spcPts val="0"/>
        </a:spcBef>
        <a:spcAft>
          <a:spcPts val="0"/>
        </a:spcAft>
        <a:buClrTx/>
        <a:buSzTx/>
        <a:buFontTx/>
        <a:buNone/>
        <a:tabLst/>
        <a:defRPr sz="1500" b="0" i="0" u="none" strike="noStrike" cap="none" spc="0" baseline="0">
          <a:solidFill>
            <a:srgbClr val="2F669E"/>
          </a:solidFill>
          <a:uFillTx/>
          <a:latin typeface="Arial"/>
          <a:ea typeface="Arial"/>
          <a:cs typeface="Arial"/>
          <a:sym typeface="Arial"/>
        </a:defRPr>
      </a:lvl8pPr>
      <a:lvl9pPr marL="0" marR="0" indent="1147993" algn="l" defTabSz="914400" rtl="0" latinLnBrk="0">
        <a:lnSpc>
          <a:spcPct val="100000"/>
        </a:lnSpc>
        <a:spcBef>
          <a:spcPts val="0"/>
        </a:spcBef>
        <a:spcAft>
          <a:spcPts val="0"/>
        </a:spcAft>
        <a:buClrTx/>
        <a:buSzTx/>
        <a:buFontTx/>
        <a:buNone/>
        <a:tabLst/>
        <a:defRPr sz="1500" b="0" i="0" u="none" strike="noStrike" cap="none" spc="0" baseline="0">
          <a:solidFill>
            <a:srgbClr val="2F669E"/>
          </a:solidFill>
          <a:uFillTx/>
          <a:latin typeface="Arial"/>
          <a:ea typeface="Arial"/>
          <a:cs typeface="Arial"/>
          <a:sym typeface="Arial"/>
        </a:defRPr>
      </a:lvl9pPr>
    </p:bodyStyle>
    <p:otherStyle>
      <a:lvl1pPr marL="0" marR="0" indent="0"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1pPr>
      <a:lvl2pPr marL="0" marR="0" indent="286999"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2pPr>
      <a:lvl3pPr marL="0" marR="0" indent="573996"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3pPr>
      <a:lvl4pPr marL="0" marR="0" indent="860995"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4pPr>
      <a:lvl5pPr marL="0" marR="0" indent="1147993"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5pPr>
      <a:lvl6pPr marL="0" marR="0" indent="1434991"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6pPr>
      <a:lvl7pPr marL="0" marR="0" indent="1721990"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7pPr>
      <a:lvl8pPr marL="0" marR="0" indent="2008989"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8pPr>
      <a:lvl9pPr marL="0" marR="0" indent="2295986" algn="ctr" defTabSz="914400" rtl="0" latinLnBrk="0">
        <a:lnSpc>
          <a:spcPct val="100000"/>
        </a:lnSpc>
        <a:spcBef>
          <a:spcPts val="0"/>
        </a:spcBef>
        <a:spcAft>
          <a:spcPts val="0"/>
        </a:spcAft>
        <a:buClrTx/>
        <a:buSzTx/>
        <a:buFontTx/>
        <a:buNone/>
        <a:tabLst/>
        <a:defRPr sz="1000" b="1" i="0" u="none" strike="noStrike" cap="none" spc="0" baseline="0">
          <a:solidFill>
            <a:schemeClr val="tx1"/>
          </a:solidFill>
          <a:uFillTx/>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extBox 7"/>
          <p:cNvSpPr txBox="1">
            <a:spLocks noGrp="1"/>
          </p:cNvSpPr>
          <p:nvPr>
            <p:ph type="sldNum" sz="quarter" idx="2"/>
          </p:nvPr>
        </p:nvSpPr>
        <p:spPr>
          <a:xfrm>
            <a:off x="8843283" y="4937326"/>
            <a:ext cx="154127" cy="21223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74" name="Title 2"/>
          <p:cNvSpPr txBox="1"/>
          <p:nvPr/>
        </p:nvSpPr>
        <p:spPr>
          <a:xfrm>
            <a:off x="263220" y="3973271"/>
            <a:ext cx="8617560" cy="6917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963" tIns="38963" rIns="38963" bIns="38963">
            <a:spAutoFit/>
          </a:bodyPr>
          <a:lstStyle/>
          <a:p>
            <a:pPr algn="ctr">
              <a:lnSpc>
                <a:spcPct val="120000"/>
              </a:lnSpc>
              <a:defRPr sz="2200" b="1" i="1">
                <a:solidFill>
                  <a:srgbClr val="800000"/>
                </a:solidFill>
              </a:defRPr>
            </a:pPr>
            <a:r>
              <a:t>Dr. Elangovan Elamurugu</a:t>
            </a:r>
          </a:p>
          <a:p>
            <a:pPr algn="ctr">
              <a:lnSpc>
                <a:spcPct val="120000"/>
              </a:lnSpc>
              <a:defRPr sz="1600" i="1">
                <a:solidFill>
                  <a:srgbClr val="797979"/>
                </a:solidFill>
              </a:defRPr>
            </a:pPr>
            <a:r>
              <a:rPr b="1" u="sng"/>
              <a:t>iDARE Laboratory</a:t>
            </a:r>
            <a:r>
              <a:t>, Department of Physics and Nanotechnology, SRMIST</a:t>
            </a:r>
          </a:p>
        </p:txBody>
      </p:sp>
      <p:sp>
        <p:nvSpPr>
          <p:cNvPr id="75" name="Title 2"/>
          <p:cNvSpPr txBox="1"/>
          <p:nvPr/>
        </p:nvSpPr>
        <p:spPr>
          <a:xfrm>
            <a:off x="2318133" y="637803"/>
            <a:ext cx="4507733" cy="13849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ctr">
              <a:defRPr sz="3000" b="1">
                <a:solidFill>
                  <a:srgbClr val="387026"/>
                </a:solidFill>
              </a:defRPr>
            </a:pPr>
            <a:r>
              <a:rPr lang="en-US" dirty="0"/>
              <a:t>Concept of Phonons</a:t>
            </a:r>
            <a:endParaRPr dirty="0"/>
          </a:p>
          <a:p>
            <a:pPr algn="ctr">
              <a:defRPr sz="3000" b="1">
                <a:solidFill>
                  <a:srgbClr val="387026"/>
                </a:solidFill>
              </a:defRPr>
            </a:pPr>
            <a:r>
              <a:rPr dirty="0"/>
              <a:t>and </a:t>
            </a:r>
          </a:p>
          <a:p>
            <a:pPr algn="ctr">
              <a:defRPr sz="3000" b="1">
                <a:solidFill>
                  <a:srgbClr val="387026"/>
                </a:solidFill>
              </a:defRPr>
            </a:pPr>
            <a:r>
              <a:rPr lang="en-US" dirty="0"/>
              <a:t>Concept of Brillouin Zone</a:t>
            </a:r>
            <a:endParaRPr dirty="0"/>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1" animBg="1" advAuto="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01;p14">
            <a:extLst>
              <a:ext uri="{FF2B5EF4-FFF2-40B4-BE49-F238E27FC236}">
                <a16:creationId xmlns:a16="http://schemas.microsoft.com/office/drawing/2014/main" id="{700AF357-89A0-744F-960E-F9768893F310}"/>
              </a:ext>
            </a:extLst>
          </p:cNvPr>
          <p:cNvPicPr preferRelativeResize="0"/>
          <p:nvPr/>
        </p:nvPicPr>
        <p:blipFill rotWithShape="1">
          <a:blip r:embed="rId2">
            <a:alphaModFix/>
          </a:blip>
          <a:srcRect/>
          <a:stretch/>
        </p:blipFill>
        <p:spPr>
          <a:xfrm>
            <a:off x="110836" y="795120"/>
            <a:ext cx="3489839" cy="2943659"/>
          </a:xfrm>
          <a:prstGeom prst="rect">
            <a:avLst/>
          </a:prstGeom>
          <a:noFill/>
          <a:ln>
            <a:noFill/>
          </a:ln>
        </p:spPr>
      </p:pic>
      <p:sp>
        <p:nvSpPr>
          <p:cNvPr id="4" name="The electron theory of materials is to explain the structure and properties of solids through their electronic structure.…">
            <a:extLst>
              <a:ext uri="{FF2B5EF4-FFF2-40B4-BE49-F238E27FC236}">
                <a16:creationId xmlns:a16="http://schemas.microsoft.com/office/drawing/2014/main" id="{E4B30E07-80F9-F34B-98A2-C84572AF15D0}"/>
              </a:ext>
            </a:extLst>
          </p:cNvPr>
          <p:cNvSpPr txBox="1"/>
          <p:nvPr/>
        </p:nvSpPr>
        <p:spPr>
          <a:xfrm rot="1721">
            <a:off x="3685308" y="1486837"/>
            <a:ext cx="5182720" cy="2169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marL="285750" indent="-285750">
              <a:buSzPct val="100000"/>
              <a:buChar char="❖"/>
              <a:defRPr sz="1500">
                <a:solidFill>
                  <a:srgbClr val="000000"/>
                </a:solidFill>
              </a:defRPr>
            </a:pPr>
            <a:r>
              <a:rPr lang="en-IN" b="1" i="1" dirty="0"/>
              <a:t>Conclusion:</a:t>
            </a:r>
            <a:r>
              <a:rPr lang="en-IN" i="1" dirty="0"/>
              <a:t> </a:t>
            </a:r>
            <a:r>
              <a:rPr lang="en-IN" dirty="0"/>
              <a:t>Wigner-Seitz cell: smallest possible primitive cell, which consist of one lattice point and all the surrounding space closer to it than to any other point. The construction of the W-S cell in the reciprocal lattice delivers the first Brillouin zone (important for diffraction).</a:t>
            </a:r>
          </a:p>
          <a:p>
            <a:pPr marL="285750" indent="-285750">
              <a:buSzPct val="100000"/>
              <a:buChar char="❖"/>
              <a:defRPr sz="1500">
                <a:solidFill>
                  <a:srgbClr val="000000"/>
                </a:solidFill>
              </a:defRPr>
            </a:pPr>
            <a:endParaRPr lang="en-IN" dirty="0"/>
          </a:p>
          <a:p>
            <a:pPr marL="285750" indent="-285750">
              <a:buSzPct val="100000"/>
              <a:buChar char="❖"/>
              <a:defRPr sz="1500">
                <a:solidFill>
                  <a:srgbClr val="000000"/>
                </a:solidFill>
              </a:defRPr>
            </a:pPr>
            <a:r>
              <a:rPr lang="en-IN" b="1" i="1" dirty="0"/>
              <a:t>Importance:</a:t>
            </a:r>
            <a:r>
              <a:rPr lang="en-IN" i="1" dirty="0"/>
              <a:t> </a:t>
            </a:r>
            <a:r>
              <a:rPr lang="en-IN" dirty="0"/>
              <a:t>The Brillouin zones are used to describe and analyse the electron energy in the band energy structure of crystals.</a:t>
            </a:r>
          </a:p>
        </p:txBody>
      </p:sp>
      <p:sp>
        <p:nvSpPr>
          <p:cNvPr id="6" name="Title 2">
            <a:extLst>
              <a:ext uri="{FF2B5EF4-FFF2-40B4-BE49-F238E27FC236}">
                <a16:creationId xmlns:a16="http://schemas.microsoft.com/office/drawing/2014/main" id="{6008CEC3-C4D8-A44E-9275-F2EC60D4C0EC}"/>
              </a:ext>
            </a:extLst>
          </p:cNvPr>
          <p:cNvSpPr txBox="1"/>
          <p:nvPr/>
        </p:nvSpPr>
        <p:spPr>
          <a:xfrm>
            <a:off x="6234545" y="47824"/>
            <a:ext cx="2909455"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Importance of Brillouin Zone</a:t>
            </a:r>
          </a:p>
        </p:txBody>
      </p:sp>
    </p:spTree>
    <p:extLst>
      <p:ext uri="{BB962C8B-B14F-4D97-AF65-F5344CB8AC3E}">
        <p14:creationId xmlns:p14="http://schemas.microsoft.com/office/powerpoint/2010/main" val="8925652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5"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Box 7"/>
          <p:cNvSpPr txBox="1">
            <a:spLocks noGrp="1"/>
          </p:cNvSpPr>
          <p:nvPr>
            <p:ph type="sldNum" sz="quarter" idx="2"/>
          </p:nvPr>
        </p:nvSpPr>
        <p:spPr>
          <a:xfrm>
            <a:off x="8843283" y="4937326"/>
            <a:ext cx="154127" cy="21223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pic>
        <p:nvPicPr>
          <p:cNvPr id="93" name="Picture 1" descr="Picture 1"/>
          <p:cNvPicPr>
            <a:picLocks noChangeAspect="1"/>
          </p:cNvPicPr>
          <p:nvPr/>
        </p:nvPicPr>
        <p:blipFill>
          <a:blip r:embed="rId2"/>
          <a:stretch>
            <a:fillRect/>
          </a:stretch>
        </p:blipFill>
        <p:spPr>
          <a:xfrm>
            <a:off x="400050" y="515426"/>
            <a:ext cx="8343900" cy="4305301"/>
          </a:xfrm>
          <a:prstGeom prst="rect">
            <a:avLst/>
          </a:prstGeom>
          <a:ln w="12700">
            <a:miter lim="400000"/>
          </a:ln>
        </p:spPr>
      </p:pic>
      <p:sp>
        <p:nvSpPr>
          <p:cNvPr id="94" name="Title 2"/>
          <p:cNvSpPr txBox="1"/>
          <p:nvPr/>
        </p:nvSpPr>
        <p:spPr>
          <a:xfrm>
            <a:off x="6115981" y="47824"/>
            <a:ext cx="3035809" cy="256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l">
              <a:defRPr b="1" i="1">
                <a:solidFill>
                  <a:srgbClr val="FFFFFF"/>
                </a:solidFill>
              </a:defRPr>
            </a:lvl1pPr>
          </a:lstStyle>
          <a:p>
            <a:r>
              <a:t>Questions &amp; Feedback, Please!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Slide Number"/>
          <p:cNvSpPr txBox="1">
            <a:spLocks noGrp="1"/>
          </p:cNvSpPr>
          <p:nvPr>
            <p:ph type="sldNum" sz="quarter" idx="2"/>
          </p:nvPr>
        </p:nvSpPr>
        <p:spPr>
          <a:xfrm>
            <a:off x="8843283" y="4937326"/>
            <a:ext cx="154127" cy="21223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
        <p:nvSpPr>
          <p:cNvPr id="78" name="The electron theory of materials is to explain the structure and properties of solids through their electronic structure.…"/>
          <p:cNvSpPr txBox="1"/>
          <p:nvPr/>
        </p:nvSpPr>
        <p:spPr>
          <a:xfrm rot="1721">
            <a:off x="192844" y="399733"/>
            <a:ext cx="8758310" cy="2169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285750" indent="-285750">
              <a:buSzPct val="100000"/>
              <a:buChar char="❖"/>
              <a:defRPr sz="1500">
                <a:solidFill>
                  <a:srgbClr val="000000"/>
                </a:solidFill>
              </a:defRPr>
            </a:pPr>
            <a:r>
              <a:rPr lang="en-IN" dirty="0"/>
              <a:t>Any solid crystal consists of atoms bound into a specific repeating three-dimensional spatial pattern called a lattice. </a:t>
            </a:r>
          </a:p>
          <a:p>
            <a:pPr marL="285750" indent="-285750">
              <a:buSzPct val="100000"/>
              <a:buChar char="❖"/>
              <a:defRPr sz="1500">
                <a:solidFill>
                  <a:srgbClr val="000000"/>
                </a:solidFill>
              </a:defRPr>
            </a:pPr>
            <a:r>
              <a:rPr lang="en-IN" dirty="0"/>
              <a:t>Here the atoms behave as if they are connected by tiny springs, their own thermal energy or outside forces make the lattice vibrate. </a:t>
            </a:r>
          </a:p>
          <a:p>
            <a:pPr marL="285750" indent="-285750">
              <a:buSzPct val="100000"/>
              <a:buChar char="❖"/>
              <a:defRPr sz="1500">
                <a:solidFill>
                  <a:srgbClr val="000000"/>
                </a:solidFill>
              </a:defRPr>
            </a:pPr>
            <a:r>
              <a:rPr lang="en-IN" dirty="0"/>
              <a:t>This generates mechanical waves that carry heat and sound through the material. </a:t>
            </a:r>
          </a:p>
          <a:p>
            <a:pPr marL="285750" indent="-285750">
              <a:buSzPct val="100000"/>
              <a:buChar char="❖"/>
              <a:defRPr sz="1500">
                <a:solidFill>
                  <a:srgbClr val="000000"/>
                </a:solidFill>
              </a:defRPr>
            </a:pPr>
            <a:r>
              <a:rPr lang="en-IN" dirty="0"/>
              <a:t>A packet of these waves can travel throughout the crystal with a definite energy and momentum, so in quantum mechanical terms the waves can be treated as a particle, called a phonon. </a:t>
            </a:r>
          </a:p>
          <a:p>
            <a:pPr marL="285750" indent="-285750">
              <a:buSzPct val="100000"/>
              <a:buChar char="❖"/>
              <a:defRPr sz="1500">
                <a:solidFill>
                  <a:srgbClr val="000000"/>
                </a:solidFill>
              </a:defRPr>
            </a:pPr>
            <a:r>
              <a:rPr lang="en-IN" dirty="0"/>
              <a:t>A </a:t>
            </a:r>
            <a:r>
              <a:rPr lang="en-IN" b="1" i="1" dirty="0"/>
              <a:t>Phonon</a:t>
            </a:r>
            <a:r>
              <a:rPr lang="en-IN" dirty="0"/>
              <a:t> is a definite discrete unit or quantum of vibrational mechanical energy, just as a </a:t>
            </a:r>
            <a:r>
              <a:rPr lang="en-IN" u="sng" dirty="0"/>
              <a:t>photon</a:t>
            </a:r>
            <a:r>
              <a:rPr lang="en-IN" dirty="0"/>
              <a:t> is a quantum of electromagnetic or light energy.</a:t>
            </a:r>
          </a:p>
        </p:txBody>
      </p:sp>
      <p:sp>
        <p:nvSpPr>
          <p:cNvPr id="79" name="Title 2"/>
          <p:cNvSpPr txBox="1"/>
          <p:nvPr/>
        </p:nvSpPr>
        <p:spPr>
          <a:xfrm>
            <a:off x="7121236" y="47824"/>
            <a:ext cx="2022764"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US" dirty="0"/>
              <a:t>Concept of Phonons</a:t>
            </a:r>
            <a:endParaRPr dirty="0"/>
          </a:p>
        </p:txBody>
      </p:sp>
      <p:pic>
        <p:nvPicPr>
          <p:cNvPr id="3" name="Picture 2" descr="A picture containing diagram&#10;&#10;Description automatically generated">
            <a:extLst>
              <a:ext uri="{FF2B5EF4-FFF2-40B4-BE49-F238E27FC236}">
                <a16:creationId xmlns:a16="http://schemas.microsoft.com/office/drawing/2014/main" id="{1B0843F8-3594-0E40-875E-E60669798B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301" y="2667433"/>
            <a:ext cx="3544909" cy="2174211"/>
          </a:xfrm>
          <a:prstGeom prst="rect">
            <a:avLst/>
          </a:prstGeom>
        </p:spPr>
      </p:pic>
      <p:sp>
        <p:nvSpPr>
          <p:cNvPr id="11" name="TextBox 10">
            <a:extLst>
              <a:ext uri="{FF2B5EF4-FFF2-40B4-BE49-F238E27FC236}">
                <a16:creationId xmlns:a16="http://schemas.microsoft.com/office/drawing/2014/main" id="{E2975956-BC8B-8846-B58E-7A51EB368051}"/>
              </a:ext>
            </a:extLst>
          </p:cNvPr>
          <p:cNvSpPr txBox="1"/>
          <p:nvPr/>
        </p:nvSpPr>
        <p:spPr>
          <a:xfrm>
            <a:off x="5993107" y="3492928"/>
            <a:ext cx="3008097"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400" dirty="0"/>
              <a:t>https://</a:t>
            </a:r>
            <a:r>
              <a:rPr lang="en-US" sz="1400" dirty="0" err="1"/>
              <a:t>www.youtube.com</a:t>
            </a:r>
            <a:r>
              <a:rPr lang="en-US" sz="1400" dirty="0"/>
              <a:t>/</a:t>
            </a:r>
            <a:r>
              <a:rPr lang="en-US" sz="1400" dirty="0" err="1"/>
              <a:t>watch?v</a:t>
            </a:r>
            <a:r>
              <a:rPr lang="en-US" sz="1400" dirty="0"/>
              <a:t>=87UtD-5bbL4</a:t>
            </a:r>
          </a:p>
        </p:txBody>
      </p:sp>
      <p:pic>
        <p:nvPicPr>
          <p:cNvPr id="1026" name="Picture 2">
            <a:extLst>
              <a:ext uri="{FF2B5EF4-FFF2-40B4-BE49-F238E27FC236}">
                <a16:creationId xmlns:a16="http://schemas.microsoft.com/office/drawing/2014/main" id="{57CDBF45-FE98-E64C-AA09-5EADBDCC73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5691" y="2653282"/>
            <a:ext cx="1748619" cy="21741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iterate>
                                    <p:tmAbs val="0"/>
                                  </p:iterate>
                                  <p:childTnLst>
                                    <p:set>
                                      <p:cBhvr>
                                        <p:cTn id="10" fill="hold"/>
                                        <p:tgtEl>
                                          <p:spTgt spid="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iterate>
                                    <p:tmAbs val="0"/>
                                  </p:iterate>
                                  <p:childTnLst>
                                    <p:set>
                                      <p:cBhvr>
                                        <p:cTn id="14" fill="hold"/>
                                        <p:tgtEl>
                                          <p:spTgt spid="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iterate>
                                    <p:tmAbs val="0"/>
                                  </p:iterate>
                                  <p:childTnLst>
                                    <p:set>
                                      <p:cBhvr>
                                        <p:cTn id="22" fill="hold"/>
                                        <p:tgtEl>
                                          <p:spTgt spid="7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checkerboard(across)">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026"/>
                                        </p:tgtEl>
                                        <p:attrNameLst>
                                          <p:attrName>style.visibility</p:attrName>
                                        </p:attrNameLst>
                                      </p:cBhvr>
                                      <p:to>
                                        <p:strVal val="visible"/>
                                      </p:to>
                                    </p:set>
                                    <p:animEffect transition="in" filter="fade">
                                      <p:cBhvr>
                                        <p:cTn id="32" dur="1000"/>
                                        <p:tgtEl>
                                          <p:spTgt spid="1026"/>
                                        </p:tgtEl>
                                      </p:cBhvr>
                                    </p:animEffect>
                                    <p:anim calcmode="lin" valueType="num">
                                      <p:cBhvr>
                                        <p:cTn id="33" dur="1000" fill="hold"/>
                                        <p:tgtEl>
                                          <p:spTgt spid="1026"/>
                                        </p:tgtEl>
                                        <p:attrNameLst>
                                          <p:attrName>ppt_x</p:attrName>
                                        </p:attrNameLst>
                                      </p:cBhvr>
                                      <p:tavLst>
                                        <p:tav tm="0">
                                          <p:val>
                                            <p:strVal val="#ppt_x"/>
                                          </p:val>
                                        </p:tav>
                                        <p:tav tm="100000">
                                          <p:val>
                                            <p:strVal val="#ppt_x"/>
                                          </p:val>
                                        </p:tav>
                                      </p:tavLst>
                                    </p:anim>
                                    <p:anim calcmode="lin" valueType="num">
                                      <p:cBhvr>
                                        <p:cTn id="34"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1" uiExpand="1" build="p" bldLvl="5"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xfrm>
            <a:off x="8843283" y="4937326"/>
            <a:ext cx="154127" cy="21223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
        <p:nvSpPr>
          <p:cNvPr id="90" name="In certain metals (Examples: Cu, Ag and Al), the valence electrons are so weakly attached to the nuclei they can be easily removed or detached. Such electrons are called as Free Electrons.…"/>
          <p:cNvSpPr txBox="1"/>
          <p:nvPr/>
        </p:nvSpPr>
        <p:spPr>
          <a:xfrm>
            <a:off x="339574" y="2317089"/>
            <a:ext cx="8804426" cy="3231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500">
                <a:solidFill>
                  <a:srgbClr val="000000"/>
                </a:solidFill>
              </a:defRPr>
            </a:pPr>
            <a:endParaRPr dirty="0"/>
          </a:p>
        </p:txBody>
      </p:sp>
      <p:sp>
        <p:nvSpPr>
          <p:cNvPr id="8" name="Title 2">
            <a:extLst>
              <a:ext uri="{FF2B5EF4-FFF2-40B4-BE49-F238E27FC236}">
                <a16:creationId xmlns:a16="http://schemas.microsoft.com/office/drawing/2014/main" id="{830E62C5-B6B2-5741-8A6C-1880FF2FEDA8}"/>
              </a:ext>
            </a:extLst>
          </p:cNvPr>
          <p:cNvSpPr txBox="1"/>
          <p:nvPr/>
        </p:nvSpPr>
        <p:spPr>
          <a:xfrm>
            <a:off x="7121236" y="47824"/>
            <a:ext cx="2022764"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US" dirty="0"/>
              <a:t>Concept of Phonons</a:t>
            </a:r>
            <a:endParaRPr dirty="0"/>
          </a:p>
        </p:txBody>
      </p:sp>
      <p:sp>
        <p:nvSpPr>
          <p:cNvPr id="9" name="The electron theory of materials is to explain the structure and properties of solids through their electronic structure.…">
            <a:extLst>
              <a:ext uri="{FF2B5EF4-FFF2-40B4-BE49-F238E27FC236}">
                <a16:creationId xmlns:a16="http://schemas.microsoft.com/office/drawing/2014/main" id="{29BC7D9A-F6E5-BD44-BFA5-9276BF93E7C5}"/>
              </a:ext>
            </a:extLst>
          </p:cNvPr>
          <p:cNvSpPr txBox="1"/>
          <p:nvPr/>
        </p:nvSpPr>
        <p:spPr>
          <a:xfrm rot="1721">
            <a:off x="214618" y="546065"/>
            <a:ext cx="8758310" cy="42473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285750" indent="-285750">
              <a:buSzPct val="100000"/>
              <a:buChar char="❖"/>
              <a:defRPr sz="1500">
                <a:solidFill>
                  <a:srgbClr val="000000"/>
                </a:solidFill>
              </a:defRPr>
            </a:pPr>
            <a:r>
              <a:rPr lang="en-IN" dirty="0"/>
              <a:t>Like Photon is the smallest unit of Light, </a:t>
            </a:r>
            <a:r>
              <a:rPr lang="en-IN" i="1" dirty="0"/>
              <a:t>Phonon </a:t>
            </a:r>
            <a:r>
              <a:rPr lang="en-IN" dirty="0"/>
              <a:t>is the smallest unit of </a:t>
            </a:r>
            <a:r>
              <a:rPr lang="en-IN" i="1" dirty="0"/>
              <a:t>Sound</a:t>
            </a:r>
            <a:r>
              <a:rPr lang="en-IN" dirty="0"/>
              <a:t>. In a lattice structure, vibrations are created by atoms. The quantized, lowest state energy of vibration is called phonon.</a:t>
            </a:r>
          </a:p>
          <a:p>
            <a:pPr marL="285750" indent="-285750">
              <a:buSzPct val="100000"/>
              <a:buChar char="❖"/>
              <a:defRPr sz="1500">
                <a:solidFill>
                  <a:srgbClr val="000000"/>
                </a:solidFill>
              </a:defRPr>
            </a:pPr>
            <a:r>
              <a:rPr lang="en-IN" dirty="0"/>
              <a:t>Atoms are considered as rigid, with atoms stuck in their lattice. In reality, atoms can be considered as simple harmonic oscillators. The harmonic oscillator has a ground state energy and an associated vibrational mode even at 0 K.</a:t>
            </a:r>
          </a:p>
          <a:p>
            <a:pPr marL="285750" indent="-285750">
              <a:buSzPct val="100000"/>
              <a:buChar char="❖"/>
              <a:defRPr sz="1500">
                <a:solidFill>
                  <a:srgbClr val="000000"/>
                </a:solidFill>
              </a:defRPr>
            </a:pPr>
            <a:r>
              <a:rPr lang="en-IN" dirty="0"/>
              <a:t>It is named phonons because at high energy levels long wavelength phonons give rise to sound. According to quantum mechanics, similar particles have wave nature, waves must also have particle nature. So, phonon is also treated as quasi particle. Similar to particles, these waves can carry heat, energy and momentum throughout the crystal.</a:t>
            </a:r>
          </a:p>
          <a:p>
            <a:pPr marL="285750" indent="-285750">
              <a:buSzPct val="100000"/>
              <a:buChar char="❖"/>
              <a:defRPr sz="1500">
                <a:solidFill>
                  <a:srgbClr val="000000"/>
                </a:solidFill>
              </a:defRPr>
            </a:pPr>
            <a:r>
              <a:rPr lang="en-IN" dirty="0"/>
              <a:t>In solid state physics, the elementary particles are electrons; the arrangement of electrons will help determine the electrical properties of materials. Whereas, the speed of sound through material and heat required to change its temperature is given by phonons. Another important application of phonons is in the field of superconductivity, where the electrical resistance of certain materials become near absolute zero.</a:t>
            </a:r>
          </a:p>
          <a:p>
            <a:pPr marL="285750" indent="-285750">
              <a:buSzPct val="100000"/>
              <a:buChar char="❖"/>
              <a:defRPr sz="1500">
                <a:solidFill>
                  <a:srgbClr val="000000"/>
                </a:solidFill>
              </a:defRPr>
            </a:pPr>
            <a:r>
              <a:rPr lang="en-IN" dirty="0"/>
              <a:t>In ordinary crystals, there is a loss of energy in the form of heat as the electrons collide with impurities. But in superconductors, at low temperatures, they tend to attract slightly because of phonons. Now the movement occur as a coherent group thus minimizing energy loss.</a:t>
            </a:r>
          </a:p>
          <a:p>
            <a:pPr marL="285750" indent="-285750">
              <a:buSzPct val="100000"/>
              <a:buChar char="❖"/>
              <a:defRPr sz="1500">
                <a:solidFill>
                  <a:srgbClr val="000000"/>
                </a:solidFill>
              </a:defRPr>
            </a:pPr>
            <a:r>
              <a:rPr lang="en-IN" dirty="0"/>
              <a:t>Phonons also have important application in detectors like Cryogenic Dark Matter Search, which aim to detect even the slightest vibration in a crystal lattice caused by even a single phonon.</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bldLvl="5"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075D2EF-07EC-4F41-BEE9-80FD05B3C7B3}"/>
              </a:ext>
            </a:extLst>
          </p:cNvPr>
          <p:cNvSpPr txBox="1"/>
          <p:nvPr/>
        </p:nvSpPr>
        <p:spPr>
          <a:xfrm>
            <a:off x="7047344" y="47824"/>
            <a:ext cx="2096655"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US" dirty="0"/>
              <a:t>Phonons Vs Photons</a:t>
            </a:r>
            <a:endParaRPr dirty="0"/>
          </a:p>
        </p:txBody>
      </p:sp>
      <p:pic>
        <p:nvPicPr>
          <p:cNvPr id="1026" name="Picture 2" descr="Phonons The Quantum Mechanics of Lattice Vibrations - ppt video online  download">
            <a:extLst>
              <a:ext uri="{FF2B5EF4-FFF2-40B4-BE49-F238E27FC236}">
                <a16:creationId xmlns:a16="http://schemas.microsoft.com/office/drawing/2014/main" id="{7BFB0C50-01E6-2A4E-8D43-44297538A6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1" t="4021" r="3078" b="15978"/>
          <a:stretch/>
        </p:blipFill>
        <p:spPr bwMode="auto">
          <a:xfrm>
            <a:off x="1404256" y="598714"/>
            <a:ext cx="6335487" cy="411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15556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ED46474-1E4D-3246-97A2-A9D7D719EB8D}"/>
              </a:ext>
            </a:extLst>
          </p:cNvPr>
          <p:cNvSpPr txBox="1"/>
          <p:nvPr/>
        </p:nvSpPr>
        <p:spPr>
          <a:xfrm>
            <a:off x="6422572" y="47824"/>
            <a:ext cx="2721428"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Concepts of Brillouin Zone</a:t>
            </a:r>
          </a:p>
        </p:txBody>
      </p:sp>
      <p:sp>
        <p:nvSpPr>
          <p:cNvPr id="7" name="The electron theory of materials is to explain the structure and properties of solids through their electronic structure.…">
            <a:extLst>
              <a:ext uri="{FF2B5EF4-FFF2-40B4-BE49-F238E27FC236}">
                <a16:creationId xmlns:a16="http://schemas.microsoft.com/office/drawing/2014/main" id="{94E62190-7614-DF40-BF41-5C851F5D3D91}"/>
              </a:ext>
            </a:extLst>
          </p:cNvPr>
          <p:cNvSpPr txBox="1"/>
          <p:nvPr/>
        </p:nvSpPr>
        <p:spPr>
          <a:xfrm rot="1721">
            <a:off x="192845" y="480900"/>
            <a:ext cx="8758310" cy="2169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285750" indent="-285750">
              <a:buSzPct val="100000"/>
              <a:buChar char="❖"/>
              <a:defRPr sz="1500">
                <a:solidFill>
                  <a:srgbClr val="000000"/>
                </a:solidFill>
              </a:defRPr>
            </a:pPr>
            <a:r>
              <a:rPr lang="en-IN" dirty="0"/>
              <a:t>The different Brillouin zones correspond to primitive cells of a different type that come up in the theory of electronic levels in a periodic potential. </a:t>
            </a:r>
          </a:p>
          <a:p>
            <a:pPr marL="285750" indent="-285750">
              <a:buSzPct val="100000"/>
              <a:buChar char="❖"/>
              <a:defRPr sz="1500">
                <a:solidFill>
                  <a:srgbClr val="000000"/>
                </a:solidFill>
              </a:defRPr>
            </a:pPr>
            <a:r>
              <a:rPr lang="en-IN" dirty="0"/>
              <a:t>The first Brillouin zone is considered as the Wigner-Seitz (WS) primitive cell in the reciprocal lattice. In other words, the first Brillouin zone is a geometrical construction to the WS primitive cell in the k-space. </a:t>
            </a:r>
          </a:p>
          <a:p>
            <a:pPr marL="285750" indent="-285750">
              <a:buSzPct val="100000"/>
              <a:buChar char="❖"/>
              <a:defRPr sz="1500">
                <a:solidFill>
                  <a:srgbClr val="000000"/>
                </a:solidFill>
              </a:defRPr>
            </a:pPr>
            <a:r>
              <a:rPr lang="en-IN" dirty="0"/>
              <a:t>In a direct lattice, the procedure of drawing a WS cell is as follows:</a:t>
            </a:r>
          </a:p>
          <a:p>
            <a:pPr marL="285750" indent="-285750">
              <a:buSzPct val="100000"/>
              <a:buChar char="❖"/>
              <a:defRPr sz="1500">
                <a:solidFill>
                  <a:srgbClr val="000000"/>
                </a:solidFill>
              </a:defRPr>
            </a:pPr>
            <a:endParaRPr lang="en-IN" dirty="0"/>
          </a:p>
          <a:p>
            <a:pPr marL="533400" indent="-174625">
              <a:buSzPct val="100000"/>
              <a:buFont typeface="Wingdings" pitchFamily="2" charset="2"/>
              <a:buChar char="Ø"/>
              <a:defRPr sz="1500">
                <a:solidFill>
                  <a:srgbClr val="000000"/>
                </a:solidFill>
              </a:defRPr>
            </a:pPr>
            <a:r>
              <a:rPr lang="en-IN" dirty="0"/>
              <a:t>Draw lines to connect a given lattice points to all nearby lattice points. </a:t>
            </a:r>
          </a:p>
          <a:p>
            <a:pPr marL="533400" indent="-174625">
              <a:buSzPct val="100000"/>
              <a:buFont typeface="Wingdings" pitchFamily="2" charset="2"/>
              <a:buChar char="Ø"/>
              <a:defRPr sz="1500">
                <a:solidFill>
                  <a:srgbClr val="000000"/>
                </a:solidFill>
              </a:defRPr>
            </a:pPr>
            <a:r>
              <a:rPr lang="en-IN" dirty="0"/>
              <a:t>Draw new lines or plane at the mid point and normal to the lines in(</a:t>
            </a:r>
            <a:r>
              <a:rPr lang="en-IN" dirty="0" err="1"/>
              <a:t>i</a:t>
            </a:r>
            <a:r>
              <a:rPr lang="en-IN" dirty="0"/>
              <a:t>).</a:t>
            </a:r>
          </a:p>
          <a:p>
            <a:pPr marL="533400" indent="-174625">
              <a:buSzPct val="100000"/>
              <a:buFont typeface="Wingdings" pitchFamily="2" charset="2"/>
              <a:buChar char="Ø"/>
              <a:defRPr sz="1500">
                <a:solidFill>
                  <a:srgbClr val="000000"/>
                </a:solidFill>
              </a:defRPr>
            </a:pPr>
            <a:r>
              <a:rPr lang="en-IN" dirty="0"/>
              <a:t>The smallest volume enclosed in this way is the WS primitive cell. </a:t>
            </a:r>
          </a:p>
        </p:txBody>
      </p:sp>
      <p:pic>
        <p:nvPicPr>
          <p:cNvPr id="12" name="Google Shape;150;p8">
            <a:extLst>
              <a:ext uri="{FF2B5EF4-FFF2-40B4-BE49-F238E27FC236}">
                <a16:creationId xmlns:a16="http://schemas.microsoft.com/office/drawing/2014/main" id="{6E8CC6A4-CFA7-5F4A-A7E3-182592728099}"/>
              </a:ext>
            </a:extLst>
          </p:cNvPr>
          <p:cNvPicPr preferRelativeResize="0"/>
          <p:nvPr/>
        </p:nvPicPr>
        <p:blipFill rotWithShape="1">
          <a:blip r:embed="rId2">
            <a:alphaModFix/>
          </a:blip>
          <a:srcRect/>
          <a:stretch/>
        </p:blipFill>
        <p:spPr>
          <a:xfrm>
            <a:off x="192302" y="2937694"/>
            <a:ext cx="2312758" cy="1924074"/>
          </a:xfrm>
          <a:prstGeom prst="rect">
            <a:avLst/>
          </a:prstGeom>
          <a:noFill/>
          <a:ln>
            <a:solidFill>
              <a:schemeClr val="accent1"/>
            </a:solidFill>
          </a:ln>
        </p:spPr>
      </p:pic>
      <p:pic>
        <p:nvPicPr>
          <p:cNvPr id="13" name="Google Shape;151;p8">
            <a:extLst>
              <a:ext uri="{FF2B5EF4-FFF2-40B4-BE49-F238E27FC236}">
                <a16:creationId xmlns:a16="http://schemas.microsoft.com/office/drawing/2014/main" id="{4BD2DC07-1CF5-074F-9032-9A3C03290246}"/>
              </a:ext>
            </a:extLst>
          </p:cNvPr>
          <p:cNvPicPr preferRelativeResize="0">
            <a:picLocks noChangeAspect="1"/>
          </p:cNvPicPr>
          <p:nvPr/>
        </p:nvPicPr>
        <p:blipFill rotWithShape="1">
          <a:blip r:embed="rId3">
            <a:alphaModFix/>
          </a:blip>
          <a:srcRect t="2945"/>
          <a:stretch/>
        </p:blipFill>
        <p:spPr>
          <a:xfrm>
            <a:off x="5717003" y="2957229"/>
            <a:ext cx="3234695" cy="1904539"/>
          </a:xfrm>
          <a:prstGeom prst="rect">
            <a:avLst/>
          </a:prstGeom>
          <a:noFill/>
          <a:ln>
            <a:solidFill>
              <a:schemeClr val="accent1"/>
            </a:solidFill>
          </a:ln>
        </p:spPr>
      </p:pic>
      <p:pic>
        <p:nvPicPr>
          <p:cNvPr id="14" name="Google Shape;152;p8" descr="C:\Users\admin\Desktop\Untitled.tif">
            <a:extLst>
              <a:ext uri="{FF2B5EF4-FFF2-40B4-BE49-F238E27FC236}">
                <a16:creationId xmlns:a16="http://schemas.microsoft.com/office/drawing/2014/main" id="{5CB54101-2DA1-8C44-B86F-48DCDAF47437}"/>
              </a:ext>
            </a:extLst>
          </p:cNvPr>
          <p:cNvPicPr preferRelativeResize="0">
            <a:picLocks noChangeAspect="1"/>
          </p:cNvPicPr>
          <p:nvPr/>
        </p:nvPicPr>
        <p:blipFill rotWithShape="1">
          <a:blip r:embed="rId4">
            <a:alphaModFix/>
          </a:blip>
          <a:srcRect l="18887" t="8351" r="13568" b="14533"/>
          <a:stretch/>
        </p:blipFill>
        <p:spPr>
          <a:xfrm>
            <a:off x="2919090" y="2957228"/>
            <a:ext cx="2383882" cy="1904539"/>
          </a:xfrm>
          <a:prstGeom prst="rect">
            <a:avLst/>
          </a:prstGeom>
          <a:noFill/>
          <a:ln>
            <a:solidFill>
              <a:schemeClr val="accent1"/>
            </a:solidFill>
          </a:ln>
        </p:spPr>
      </p:pic>
    </p:spTree>
    <p:extLst>
      <p:ext uri="{BB962C8B-B14F-4D97-AF65-F5344CB8AC3E}">
        <p14:creationId xmlns:p14="http://schemas.microsoft.com/office/powerpoint/2010/main" val="14108049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7">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7">
                                            <p:txEl>
                                              <p:pRg st="4" end="4"/>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7">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7">
                                            <p:txEl>
                                              <p:pRg st="6" end="6"/>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ppt_x"/>
                                          </p:val>
                                        </p:tav>
                                        <p:tav tm="100000">
                                          <p:val>
                                            <p:strVal val="#ppt_x"/>
                                          </p:val>
                                        </p:tav>
                                      </p:tavLst>
                                    </p:anim>
                                    <p:anim calcmode="lin" valueType="num">
                                      <p:cBhvr additive="base">
                                        <p:cTn id="31" dur="500" fill="hold"/>
                                        <p:tgtEl>
                                          <p:spTgt spid="12"/>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ppt_x"/>
                                          </p:val>
                                        </p:tav>
                                        <p:tav tm="100000">
                                          <p:val>
                                            <p:strVal val="#ppt_x"/>
                                          </p:val>
                                        </p:tav>
                                      </p:tavLst>
                                    </p:anim>
                                    <p:anim calcmode="lin" valueType="num">
                                      <p:cBhvr additive="base">
                                        <p:cTn id="35" dur="500" fill="hold"/>
                                        <p:tgtEl>
                                          <p:spTgt spid="14"/>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500" fill="hold"/>
                                        <p:tgtEl>
                                          <p:spTgt spid="13"/>
                                        </p:tgtEl>
                                        <p:attrNameLst>
                                          <p:attrName>ppt_x</p:attrName>
                                        </p:attrNameLst>
                                      </p:cBhvr>
                                      <p:tavLst>
                                        <p:tav tm="0">
                                          <p:val>
                                            <p:strVal val="#ppt_x"/>
                                          </p:val>
                                        </p:tav>
                                        <p:tav tm="100000">
                                          <p:val>
                                            <p:strVal val="#ppt_x"/>
                                          </p:val>
                                        </p:tav>
                                      </p:tavLst>
                                    </p:anim>
                                    <p:anim calcmode="lin" valueType="num">
                                      <p:cBhvr additive="base">
                                        <p:cTn id="3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bldLvl="5"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ccording to kinetic theory of gases in  a metal, Drude has assumed that free electrons are nothing but a gas of electrons.">
            <a:extLst>
              <a:ext uri="{FF2B5EF4-FFF2-40B4-BE49-F238E27FC236}">
                <a16:creationId xmlns:a16="http://schemas.microsoft.com/office/drawing/2014/main" id="{F54A0657-6AF1-8746-AD83-A7CD56D9FBC5}"/>
              </a:ext>
            </a:extLst>
          </p:cNvPr>
          <p:cNvSpPr txBox="1"/>
          <p:nvPr/>
        </p:nvSpPr>
        <p:spPr>
          <a:xfrm>
            <a:off x="169787" y="2658366"/>
            <a:ext cx="8804426" cy="2169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500">
                <a:solidFill>
                  <a:srgbClr val="000000"/>
                </a:solidFill>
              </a:defRPr>
            </a:lvl1pPr>
          </a:lstStyle>
          <a:p>
            <a:r>
              <a:rPr lang="en-IN" dirty="0"/>
              <a:t>Thus the procedure to build up the first Brillouin zone is as follows: </a:t>
            </a:r>
          </a:p>
          <a:p>
            <a:endParaRPr lang="en-IN" dirty="0"/>
          </a:p>
          <a:p>
            <a:pPr marL="223838" indent="-223838">
              <a:buFont typeface="+mj-lt"/>
              <a:buAutoNum type="arabicPeriod"/>
            </a:pPr>
            <a:r>
              <a:rPr lang="en-IN" dirty="0"/>
              <a:t>Select a vector G  from the origin to a reciprocal lattice point. </a:t>
            </a:r>
          </a:p>
          <a:p>
            <a:pPr marL="223838" indent="-223838">
              <a:buFont typeface="+mj-lt"/>
              <a:buAutoNum type="arabicPeriod"/>
            </a:pPr>
            <a:r>
              <a:rPr lang="en-IN" dirty="0"/>
              <a:t>Construct a plane normal to the vector G  at its mid point. This plane forms a part of the zone boundary. </a:t>
            </a:r>
          </a:p>
          <a:p>
            <a:pPr marL="223838" indent="-223838">
              <a:buFont typeface="+mj-lt"/>
              <a:buAutoNum type="arabicPeriod"/>
            </a:pPr>
            <a:r>
              <a:rPr lang="en-IN" dirty="0"/>
              <a:t>The diffracted beam will be in the direction k -G . </a:t>
            </a:r>
          </a:p>
          <a:p>
            <a:pPr marL="223838" indent="-223838">
              <a:buFont typeface="+mj-lt"/>
              <a:buAutoNum type="arabicPeriod"/>
            </a:pPr>
            <a:r>
              <a:rPr lang="en-IN" dirty="0"/>
              <a:t>Thus the Brillouin construction exhibits all the wave vectors k which can be Bragg-reflected by the crystal.</a:t>
            </a:r>
          </a:p>
          <a:p>
            <a:endParaRPr lang="en-IN" dirty="0"/>
          </a:p>
          <a:p>
            <a:r>
              <a:rPr lang="en-IN" i="1" dirty="0"/>
              <a:t>Important Note: </a:t>
            </a:r>
            <a:r>
              <a:rPr lang="en-IN" dirty="0"/>
              <a:t>A wave whose wave vector drawn from the origin terminates on any of the planes will satisfy the condition of diffraction. Such planes are the perpendicular bisectors of the reciprocal vectors.</a:t>
            </a:r>
          </a:p>
        </p:txBody>
      </p:sp>
      <p:grpSp>
        <p:nvGrpSpPr>
          <p:cNvPr id="10" name="Group 9">
            <a:extLst>
              <a:ext uri="{FF2B5EF4-FFF2-40B4-BE49-F238E27FC236}">
                <a16:creationId xmlns:a16="http://schemas.microsoft.com/office/drawing/2014/main" id="{CEFC6548-6042-4144-AFDE-A328C306459B}"/>
              </a:ext>
            </a:extLst>
          </p:cNvPr>
          <p:cNvGrpSpPr/>
          <p:nvPr/>
        </p:nvGrpSpPr>
        <p:grpSpPr>
          <a:xfrm>
            <a:off x="156274" y="398192"/>
            <a:ext cx="8804426" cy="2358871"/>
            <a:chOff x="156274" y="429014"/>
            <a:chExt cx="8804426" cy="2358871"/>
          </a:xfrm>
        </p:grpSpPr>
        <p:grpSp>
          <p:nvGrpSpPr>
            <p:cNvPr id="3" name="Group 2">
              <a:extLst>
                <a:ext uri="{FF2B5EF4-FFF2-40B4-BE49-F238E27FC236}">
                  <a16:creationId xmlns:a16="http://schemas.microsoft.com/office/drawing/2014/main" id="{7593798C-9385-6846-B847-B8E5C7278775}"/>
                </a:ext>
              </a:extLst>
            </p:cNvPr>
            <p:cNvGrpSpPr/>
            <p:nvPr/>
          </p:nvGrpSpPr>
          <p:grpSpPr>
            <a:xfrm>
              <a:off x="156274" y="429014"/>
              <a:ext cx="8804426" cy="2358871"/>
              <a:chOff x="156274" y="90296"/>
              <a:chExt cx="8804426" cy="2358871"/>
            </a:xfrm>
          </p:grpSpPr>
          <p:sp>
            <p:nvSpPr>
              <p:cNvPr id="4" name="Classical Free Electron Theory">
                <a:extLst>
                  <a:ext uri="{FF2B5EF4-FFF2-40B4-BE49-F238E27FC236}">
                    <a16:creationId xmlns:a16="http://schemas.microsoft.com/office/drawing/2014/main" id="{A6A9C622-187C-7C43-9893-D4BBE0CFF9DA}"/>
                  </a:ext>
                </a:extLst>
              </p:cNvPr>
              <p:cNvSpPr txBox="1"/>
              <p:nvPr/>
            </p:nvSpPr>
            <p:spPr>
              <a:xfrm>
                <a:off x="169787" y="90296"/>
                <a:ext cx="8777401"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000" b="1" i="1">
                    <a:solidFill>
                      <a:srgbClr val="011993"/>
                    </a:solidFill>
                  </a:defRPr>
                </a:lvl1pPr>
              </a:lstStyle>
              <a:p>
                <a:r>
                  <a:rPr lang="en-IN" dirty="0"/>
                  <a:t>Construction of a Wigner-Seitz cell in the reciprocal lattice (First Brillouin zone): </a:t>
                </a:r>
              </a:p>
              <a:p>
                <a:endParaRPr lang="en-IN" dirty="0"/>
              </a:p>
            </p:txBody>
          </p:sp>
          <p:sp>
            <p:nvSpPr>
              <p:cNvPr id="5" name="According to kinetic theory of gases in  a metal, Drude has assumed that free electrons are nothing but a gas of electrons.">
                <a:extLst>
                  <a:ext uri="{FF2B5EF4-FFF2-40B4-BE49-F238E27FC236}">
                    <a16:creationId xmlns:a16="http://schemas.microsoft.com/office/drawing/2014/main" id="{94E484EF-1CE6-BC4A-97C8-95A037E0E5F1}"/>
                  </a:ext>
                </a:extLst>
              </p:cNvPr>
              <p:cNvSpPr txBox="1"/>
              <p:nvPr/>
            </p:nvSpPr>
            <p:spPr>
              <a:xfrm>
                <a:off x="156274" y="510175"/>
                <a:ext cx="8804426" cy="19389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500">
                    <a:solidFill>
                      <a:srgbClr val="000000"/>
                    </a:solidFill>
                  </a:defRPr>
                </a:lvl1pPr>
              </a:lstStyle>
              <a:p>
                <a:r>
                  <a:rPr lang="en-IN" dirty="0"/>
                  <a:t>To construct the first Brillouin zone, we need to find the link between the incident beam (like electron or neutron or phonon beam) of wave vector k and the reciprocal lattice vector G. This relation may be found as</a:t>
                </a:r>
              </a:p>
              <a:p>
                <a:endParaRPr lang="en-IN" dirty="0"/>
              </a:p>
              <a:p>
                <a:endParaRPr lang="en-IN" dirty="0"/>
              </a:p>
              <a:p>
                <a:endParaRPr lang="en-IN" dirty="0"/>
              </a:p>
              <a:p>
                <a:r>
                  <a:rPr lang="en-IN" dirty="0"/>
                  <a:t>[for example, an x-ray beam in the crystal will be diffracted if its </a:t>
                </a:r>
              </a:p>
              <a:p>
                <a:r>
                  <a:rPr lang="en-IN" dirty="0"/>
                  <a:t>wave vector k has the magnitude and direction required </a:t>
                </a:r>
              </a:p>
              <a:p>
                <a:r>
                  <a:rPr lang="en-IN" dirty="0"/>
                  <a:t>by this latter relation].</a:t>
                </a:r>
              </a:p>
            </p:txBody>
          </p:sp>
        </p:grpSp>
        <p:pic>
          <p:nvPicPr>
            <p:cNvPr id="9" name="Google Shape;158;p9" descr="C:\Users\admin\Desktop\Untitled.tif">
              <a:extLst>
                <a:ext uri="{FF2B5EF4-FFF2-40B4-BE49-F238E27FC236}">
                  <a16:creationId xmlns:a16="http://schemas.microsoft.com/office/drawing/2014/main" id="{3FFCDBC4-C4F9-C647-8F45-F5248181138B}"/>
                </a:ext>
              </a:extLst>
            </p:cNvPr>
            <p:cNvPicPr preferRelativeResize="0"/>
            <p:nvPr/>
          </p:nvPicPr>
          <p:blipFill rotWithShape="1">
            <a:blip r:embed="rId2">
              <a:alphaModFix/>
            </a:blip>
            <a:srcRect l="4001"/>
            <a:stretch/>
          </p:blipFill>
          <p:spPr>
            <a:xfrm>
              <a:off x="3927061" y="1415852"/>
              <a:ext cx="1289877" cy="593060"/>
            </a:xfrm>
            <a:prstGeom prst="rect">
              <a:avLst/>
            </a:prstGeom>
            <a:noFill/>
            <a:ln>
              <a:noFill/>
            </a:ln>
          </p:spPr>
        </p:pic>
      </p:grpSp>
      <p:sp>
        <p:nvSpPr>
          <p:cNvPr id="11" name="Title 2">
            <a:extLst>
              <a:ext uri="{FF2B5EF4-FFF2-40B4-BE49-F238E27FC236}">
                <a16:creationId xmlns:a16="http://schemas.microsoft.com/office/drawing/2014/main" id="{AA9C9688-5764-0B46-9073-25A3FFEF049A}"/>
              </a:ext>
            </a:extLst>
          </p:cNvPr>
          <p:cNvSpPr txBox="1"/>
          <p:nvPr/>
        </p:nvSpPr>
        <p:spPr>
          <a:xfrm>
            <a:off x="6422572" y="47824"/>
            <a:ext cx="2721428"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Concepts of Brillouin Zone</a:t>
            </a:r>
          </a:p>
        </p:txBody>
      </p:sp>
      <p:pic>
        <p:nvPicPr>
          <p:cNvPr id="12" name="Google Shape;170;p10">
            <a:extLst>
              <a:ext uri="{FF2B5EF4-FFF2-40B4-BE49-F238E27FC236}">
                <a16:creationId xmlns:a16="http://schemas.microsoft.com/office/drawing/2014/main" id="{6653812E-FFCD-2B48-B648-E271571AD174}"/>
              </a:ext>
            </a:extLst>
          </p:cNvPr>
          <p:cNvPicPr preferRelativeResize="0">
            <a:picLocks noChangeAspect="1"/>
          </p:cNvPicPr>
          <p:nvPr/>
        </p:nvPicPr>
        <p:blipFill rotWithShape="1">
          <a:blip r:embed="rId3">
            <a:alphaModFix/>
          </a:blip>
          <a:srcRect l="10434" t="6745"/>
          <a:stretch/>
        </p:blipFill>
        <p:spPr>
          <a:xfrm>
            <a:off x="6422572" y="1385030"/>
            <a:ext cx="1872342" cy="1955582"/>
          </a:xfrm>
          <a:prstGeom prst="rect">
            <a:avLst/>
          </a:prstGeom>
          <a:noFill/>
          <a:ln>
            <a:solidFill>
              <a:schemeClr val="accent1"/>
            </a:solidFill>
          </a:ln>
        </p:spPr>
      </p:pic>
      <p:pic>
        <p:nvPicPr>
          <p:cNvPr id="6" name="Picture 5" descr="Shape&#10;&#10;Description automatically generated">
            <a:extLst>
              <a:ext uri="{FF2B5EF4-FFF2-40B4-BE49-F238E27FC236}">
                <a16:creationId xmlns:a16="http://schemas.microsoft.com/office/drawing/2014/main" id="{E79CD502-C967-4A42-9517-79DE6B8E96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3724" y="426769"/>
            <a:ext cx="7236550" cy="4463194"/>
          </a:xfrm>
          <a:prstGeom prst="rect">
            <a:avLst/>
          </a:prstGeom>
        </p:spPr>
      </p:pic>
    </p:spTree>
    <p:extLst>
      <p:ext uri="{BB962C8B-B14F-4D97-AF65-F5344CB8AC3E}">
        <p14:creationId xmlns:p14="http://schemas.microsoft.com/office/powerpoint/2010/main" val="7557894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ccording to kinetic theory of gases in  a metal, Drude has assumed that free electrons are nothing but a gas of electrons.">
            <a:extLst>
              <a:ext uri="{FF2B5EF4-FFF2-40B4-BE49-F238E27FC236}">
                <a16:creationId xmlns:a16="http://schemas.microsoft.com/office/drawing/2014/main" id="{9B9A894E-412E-5E40-B2BA-D7268E613436}"/>
              </a:ext>
            </a:extLst>
          </p:cNvPr>
          <p:cNvSpPr txBox="1"/>
          <p:nvPr/>
        </p:nvSpPr>
        <p:spPr>
          <a:xfrm>
            <a:off x="169787" y="717396"/>
            <a:ext cx="8804426" cy="1015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500">
                <a:solidFill>
                  <a:srgbClr val="000000"/>
                </a:solidFill>
              </a:defRPr>
            </a:lvl1pPr>
          </a:lstStyle>
          <a:p>
            <a:pPr marL="285750" indent="-285750">
              <a:buFont typeface="Wingdings" pitchFamily="2" charset="2"/>
              <a:buChar char="v"/>
            </a:pPr>
            <a:r>
              <a:rPr lang="en-IN" dirty="0"/>
              <a:t>The planes divide the Fourier space of the crystal into fragments as shown for a square lattice.</a:t>
            </a:r>
          </a:p>
          <a:p>
            <a:pPr marL="285750" indent="-285750">
              <a:buFont typeface="Wingdings" pitchFamily="2" charset="2"/>
              <a:buChar char="v"/>
            </a:pPr>
            <a:r>
              <a:rPr lang="en-IN" dirty="0"/>
              <a:t> - The central square is a primitive cell of the reciprocal lattice. It is a Wigner-Seitz cell of the reciprocal lattice (called the first Brillouin zone). </a:t>
            </a:r>
          </a:p>
          <a:p>
            <a:pPr marL="285750" indent="-285750">
              <a:buFont typeface="Wingdings" pitchFamily="2" charset="2"/>
              <a:buChar char="v"/>
            </a:pPr>
            <a:r>
              <a:rPr lang="en-IN" dirty="0"/>
              <a:t>- The first Brillouin zone is the smallest volume entirely enclosed by the planes. </a:t>
            </a:r>
          </a:p>
        </p:txBody>
      </p:sp>
      <p:sp>
        <p:nvSpPr>
          <p:cNvPr id="4" name="Classical Free Electron Theory">
            <a:extLst>
              <a:ext uri="{FF2B5EF4-FFF2-40B4-BE49-F238E27FC236}">
                <a16:creationId xmlns:a16="http://schemas.microsoft.com/office/drawing/2014/main" id="{818D1CA4-CA1D-7C49-9180-709526D2D83B}"/>
              </a:ext>
            </a:extLst>
          </p:cNvPr>
          <p:cNvSpPr txBox="1"/>
          <p:nvPr/>
        </p:nvSpPr>
        <p:spPr>
          <a:xfrm>
            <a:off x="169787" y="321055"/>
            <a:ext cx="1116650" cy="4001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000" b="1" i="1">
                <a:solidFill>
                  <a:srgbClr val="011993"/>
                </a:solidFill>
              </a:defRPr>
            </a:lvl1pPr>
          </a:lstStyle>
          <a:p>
            <a:r>
              <a:rPr lang="en-IN" dirty="0"/>
              <a:t>Remarks:</a:t>
            </a:r>
          </a:p>
        </p:txBody>
      </p:sp>
      <p:sp>
        <p:nvSpPr>
          <p:cNvPr id="5" name="Title 2">
            <a:extLst>
              <a:ext uri="{FF2B5EF4-FFF2-40B4-BE49-F238E27FC236}">
                <a16:creationId xmlns:a16="http://schemas.microsoft.com/office/drawing/2014/main" id="{4CEEDB31-81E7-B847-BD40-61073D04BD8E}"/>
              </a:ext>
            </a:extLst>
          </p:cNvPr>
          <p:cNvSpPr txBox="1"/>
          <p:nvPr/>
        </p:nvSpPr>
        <p:spPr>
          <a:xfrm>
            <a:off x="6422572" y="47824"/>
            <a:ext cx="2721428"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Concepts of Brillouin Zone</a:t>
            </a:r>
          </a:p>
        </p:txBody>
      </p:sp>
      <p:pic>
        <p:nvPicPr>
          <p:cNvPr id="6" name="Google Shape;176;p11" descr="C:\Users\admin\Desktop\Untitled.tif">
            <a:extLst>
              <a:ext uri="{FF2B5EF4-FFF2-40B4-BE49-F238E27FC236}">
                <a16:creationId xmlns:a16="http://schemas.microsoft.com/office/drawing/2014/main" id="{630E436D-7DE6-8646-9382-69CEEB052F68}"/>
              </a:ext>
            </a:extLst>
          </p:cNvPr>
          <p:cNvPicPr preferRelativeResize="0">
            <a:picLocks noChangeAspect="1"/>
          </p:cNvPicPr>
          <p:nvPr/>
        </p:nvPicPr>
        <p:blipFill rotWithShape="1">
          <a:blip r:embed="rId2">
            <a:alphaModFix/>
          </a:blip>
          <a:srcRect/>
          <a:stretch/>
        </p:blipFill>
        <p:spPr>
          <a:xfrm>
            <a:off x="481241" y="1748554"/>
            <a:ext cx="8181518" cy="3073891"/>
          </a:xfrm>
          <a:prstGeom prst="rect">
            <a:avLst/>
          </a:prstGeom>
          <a:noFill/>
          <a:ln>
            <a:noFill/>
          </a:ln>
        </p:spPr>
      </p:pic>
    </p:spTree>
    <p:extLst>
      <p:ext uri="{BB962C8B-B14F-4D97-AF65-F5344CB8AC3E}">
        <p14:creationId xmlns:p14="http://schemas.microsoft.com/office/powerpoint/2010/main" val="409213705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750CA5E-9BB4-FC4D-B6F5-D128680F83D5}"/>
              </a:ext>
            </a:extLst>
          </p:cNvPr>
          <p:cNvSpPr txBox="1"/>
          <p:nvPr/>
        </p:nvSpPr>
        <p:spPr>
          <a:xfrm>
            <a:off x="6936493" y="2133600"/>
            <a:ext cx="9239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just"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2600"/>
              </a:solidFill>
              <a:effectLst/>
              <a:uFillTx/>
              <a:latin typeface="Times New Roman"/>
              <a:ea typeface="Times New Roman"/>
              <a:cs typeface="Times New Roman"/>
              <a:sym typeface="Times New Roman"/>
            </a:endParaRPr>
          </a:p>
        </p:txBody>
      </p:sp>
      <p:pic>
        <p:nvPicPr>
          <p:cNvPr id="14" name="Picture 2" descr="What are the 1st and 2nd Brillouin zones? - Quora">
            <a:extLst>
              <a:ext uri="{FF2B5EF4-FFF2-40B4-BE49-F238E27FC236}">
                <a16:creationId xmlns:a16="http://schemas.microsoft.com/office/drawing/2014/main" id="{56F1EE1B-A3CC-2947-A1C3-BC26280EAB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819" y="754900"/>
            <a:ext cx="8494361" cy="363369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5" name="Title 2">
            <a:extLst>
              <a:ext uri="{FF2B5EF4-FFF2-40B4-BE49-F238E27FC236}">
                <a16:creationId xmlns:a16="http://schemas.microsoft.com/office/drawing/2014/main" id="{E7DC87F1-F3D1-F941-A405-54B9A61D4A15}"/>
              </a:ext>
            </a:extLst>
          </p:cNvPr>
          <p:cNvSpPr txBox="1"/>
          <p:nvPr/>
        </p:nvSpPr>
        <p:spPr>
          <a:xfrm>
            <a:off x="6133672" y="47824"/>
            <a:ext cx="3010328"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Construction of Brillouin Zone</a:t>
            </a:r>
          </a:p>
        </p:txBody>
      </p:sp>
    </p:spTree>
    <p:extLst>
      <p:ext uri="{BB962C8B-B14F-4D97-AF65-F5344CB8AC3E}">
        <p14:creationId xmlns:p14="http://schemas.microsoft.com/office/powerpoint/2010/main" val="34647142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193;p13" descr="C:\Users\admin\Desktop\Untitled.tif">
            <a:extLst>
              <a:ext uri="{FF2B5EF4-FFF2-40B4-BE49-F238E27FC236}">
                <a16:creationId xmlns:a16="http://schemas.microsoft.com/office/drawing/2014/main" id="{A97FC65D-55F7-9642-9FCC-B6CA0FAACDFA}"/>
              </a:ext>
            </a:extLst>
          </p:cNvPr>
          <p:cNvPicPr preferRelativeResize="0"/>
          <p:nvPr/>
        </p:nvPicPr>
        <p:blipFill rotWithShape="1">
          <a:blip r:embed="rId2">
            <a:alphaModFix/>
          </a:blip>
          <a:srcRect l="20198" b="5859"/>
          <a:stretch/>
        </p:blipFill>
        <p:spPr>
          <a:xfrm>
            <a:off x="5322014" y="923604"/>
            <a:ext cx="3484025" cy="3586751"/>
          </a:xfrm>
          <a:prstGeom prst="rect">
            <a:avLst/>
          </a:prstGeom>
          <a:noFill/>
          <a:ln>
            <a:solidFill>
              <a:schemeClr val="accent1"/>
            </a:solidFill>
          </a:ln>
        </p:spPr>
      </p:pic>
      <p:sp>
        <p:nvSpPr>
          <p:cNvPr id="4" name="According to kinetic theory of gases in  a metal, Drude has assumed that free electrons are nothing but a gas of electrons.">
            <a:extLst>
              <a:ext uri="{FF2B5EF4-FFF2-40B4-BE49-F238E27FC236}">
                <a16:creationId xmlns:a16="http://schemas.microsoft.com/office/drawing/2014/main" id="{E6F1A42D-5427-0E46-B0DB-53170038BCCA}"/>
              </a:ext>
            </a:extLst>
          </p:cNvPr>
          <p:cNvSpPr txBox="1"/>
          <p:nvPr/>
        </p:nvSpPr>
        <p:spPr>
          <a:xfrm>
            <a:off x="169787" y="1256005"/>
            <a:ext cx="4751534" cy="26314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1500">
                <a:solidFill>
                  <a:srgbClr val="000000"/>
                </a:solidFill>
              </a:defRPr>
            </a:lvl1pPr>
          </a:lstStyle>
          <a:p>
            <a:pPr marL="285750" indent="-285750">
              <a:buFont typeface="Wingdings" pitchFamily="2" charset="2"/>
              <a:buChar char="v"/>
            </a:pPr>
            <a:r>
              <a:rPr lang="en-IN" dirty="0"/>
              <a:t>Select lattice point and draw a line segment to all neighbouring lattice points (blue).</a:t>
            </a:r>
          </a:p>
          <a:p>
            <a:pPr marL="285750" indent="-285750">
              <a:buFont typeface="Wingdings" pitchFamily="2" charset="2"/>
              <a:buChar char="v"/>
            </a:pPr>
            <a:endParaRPr lang="en-IN" dirty="0"/>
          </a:p>
          <a:p>
            <a:pPr marL="285750" indent="-285750">
              <a:buFont typeface="Wingdings" pitchFamily="2" charset="2"/>
              <a:buChar char="v"/>
            </a:pPr>
            <a:r>
              <a:rPr lang="en-IN" dirty="0"/>
              <a:t>Draw centre normal planes (black, dotted). In 2D they are lines.</a:t>
            </a:r>
          </a:p>
          <a:p>
            <a:pPr marL="285750" indent="-285750">
              <a:buFont typeface="Wingdings" pitchFamily="2" charset="2"/>
              <a:buChar char="v"/>
            </a:pPr>
            <a:endParaRPr lang="en-IN" dirty="0"/>
          </a:p>
          <a:p>
            <a:pPr marL="285750" indent="-285750">
              <a:buFont typeface="Wingdings" pitchFamily="2" charset="2"/>
              <a:buChar char="v"/>
            </a:pPr>
            <a:r>
              <a:rPr lang="en-IN" dirty="0"/>
              <a:t>The bounded area closest to the selected point is 1. Brillouin zone (orange).</a:t>
            </a:r>
          </a:p>
          <a:p>
            <a:pPr marL="285750" indent="-285750">
              <a:buFont typeface="Wingdings" pitchFamily="2" charset="2"/>
              <a:buChar char="v"/>
            </a:pPr>
            <a:endParaRPr lang="en-IN" dirty="0"/>
          </a:p>
          <a:p>
            <a:pPr marL="285750" indent="-285750">
              <a:buFont typeface="Wingdings" pitchFamily="2" charset="2"/>
              <a:buChar char="v"/>
            </a:pPr>
            <a:r>
              <a:rPr lang="en-IN" dirty="0"/>
              <a:t>The next area (going over one line only) is 2. Brillouin zone (green).</a:t>
            </a:r>
          </a:p>
        </p:txBody>
      </p:sp>
      <p:sp>
        <p:nvSpPr>
          <p:cNvPr id="5" name="Title 2">
            <a:extLst>
              <a:ext uri="{FF2B5EF4-FFF2-40B4-BE49-F238E27FC236}">
                <a16:creationId xmlns:a16="http://schemas.microsoft.com/office/drawing/2014/main" id="{899BF343-D160-E44A-821F-74371430080E}"/>
              </a:ext>
            </a:extLst>
          </p:cNvPr>
          <p:cNvSpPr txBox="1"/>
          <p:nvPr/>
        </p:nvSpPr>
        <p:spPr>
          <a:xfrm>
            <a:off x="5445303" y="47824"/>
            <a:ext cx="3698697"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algn="l">
              <a:defRPr b="1" i="1">
                <a:solidFill>
                  <a:srgbClr val="FFFFFF"/>
                </a:solidFill>
              </a:defRPr>
            </a:lvl1pPr>
          </a:lstStyle>
          <a:p>
            <a:r>
              <a:rPr lang="en-IN" dirty="0"/>
              <a:t>Determination of First Brillouin Zone</a:t>
            </a:r>
          </a:p>
        </p:txBody>
      </p:sp>
    </p:spTree>
    <p:extLst>
      <p:ext uri="{BB962C8B-B14F-4D97-AF65-F5344CB8AC3E}">
        <p14:creationId xmlns:p14="http://schemas.microsoft.com/office/powerpoint/2010/main" val="184661805"/>
      </p:ext>
    </p:extLst>
  </p:cSld>
  <p:clrMapOvr>
    <a:masterClrMapping/>
  </p:clrMapOvr>
  <p:transition spd="med"/>
</p:sld>
</file>

<file path=ppt/theme/theme1.xml><?xml version="1.0" encoding="utf-8"?>
<a:theme xmlns:a="http://schemas.openxmlformats.org/drawingml/2006/main" name="Default Theme">
  <a:themeElements>
    <a:clrScheme name="Default Theme">
      <a:dk1>
        <a:srgbClr val="FFFFFF"/>
      </a:dk1>
      <a:lt1>
        <a:srgbClr val="FF2600"/>
      </a:lt1>
      <a:dk2>
        <a:srgbClr val="A7A7A7"/>
      </a:dk2>
      <a:lt2>
        <a:srgbClr val="535353"/>
      </a:lt2>
      <a:accent1>
        <a:srgbClr val="0F6FC6"/>
      </a:accent1>
      <a:accent2>
        <a:srgbClr val="009DD9"/>
      </a:accent2>
      <a:accent3>
        <a:srgbClr val="0BD0D9"/>
      </a:accent3>
      <a:accent4>
        <a:srgbClr val="10CF9B"/>
      </a:accent4>
      <a:accent5>
        <a:srgbClr val="7CCA62"/>
      </a:accent5>
      <a:accent6>
        <a:srgbClr val="A5C249"/>
      </a:accent6>
      <a:hlink>
        <a:srgbClr val="0000FF"/>
      </a:hlink>
      <a:folHlink>
        <a:srgbClr val="FF00FF"/>
      </a:folHlink>
    </a:clrScheme>
    <a:fontScheme name="Default Theme">
      <a:majorFont>
        <a:latin typeface="Calibri"/>
        <a:ea typeface="Calibri"/>
        <a:cs typeface="Calibri"/>
      </a:majorFont>
      <a:minorFont>
        <a:latin typeface="Helvetica"/>
        <a:ea typeface="Helvetica"/>
        <a:cs typeface="Helvetica"/>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Theme">
  <a:themeElements>
    <a:clrScheme name="Default Theme">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A5C249"/>
      </a:accent6>
      <a:hlink>
        <a:srgbClr val="0000FF"/>
      </a:hlink>
      <a:folHlink>
        <a:srgbClr val="FF00FF"/>
      </a:folHlink>
    </a:clrScheme>
    <a:fontScheme name="Default Theme">
      <a:majorFont>
        <a:latin typeface="Calibri"/>
        <a:ea typeface="Calibri"/>
        <a:cs typeface="Calibri"/>
      </a:majorFont>
      <a:minorFont>
        <a:latin typeface="Helvetica"/>
        <a:ea typeface="Helvetica"/>
        <a:cs typeface="Helvetica"/>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just"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FF2600"/>
            </a:solidFill>
            <a:effectLst/>
            <a:uFillTx/>
            <a:latin typeface="Times New Roman"/>
            <a:ea typeface="Times New Roman"/>
            <a:cs typeface="Times New Roman"/>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373</TotalTime>
  <Words>1025</Words>
  <Application>Microsoft Macintosh PowerPoint</Application>
  <PresentationFormat>On-screen Show (16:9)</PresentationFormat>
  <Paragraphs>68</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Double E</cp:lastModifiedBy>
  <cp:revision>12</cp:revision>
  <dcterms:modified xsi:type="dcterms:W3CDTF">2022-03-14T05:05:26Z</dcterms:modified>
</cp:coreProperties>
</file>